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properties+xml" PartName="/docProps/custom.xml"/>
  <Override ContentType="application/vnd.openxmlformats-officedocument.customXmlProperties+xml" PartName="/customXml/itemProps1.xml"/>
  <Override ContentType="application/vnd.openxmlformats-officedocument.extended-properties+xml" PartName="/docProps/app.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package.core-properties+xml" PartName="/docProps/core.xml"/>
</Types>
</file>

<file path=_rels/.rels><?xml version="1.0" encoding="UTF-8" standalone="yes"?><Relationships xmlns="http://schemas.openxmlformats.org/package/2006/relationships"><Relationship Id="rId5" Target="ppt/presentation.xml" Type="http://schemas.openxmlformats.org/officeDocument/2006/relationships/officeDocument"/><Relationship Id="rId4" Target="docProps/custom.xml" Type="http://schemas.openxmlformats.org/officeDocument/2006/relationships/custom-properties"/><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6"/>
    <p:sldMasterId id="2147483665" r:id="rId7"/>
  </p:sldMasterIdLst>
  <p:notesMasterIdLst>
    <p:notesMasterId r:id="rId8"/>
  </p:notesMasterIdLst>
  <p:handoutMasterIdLst>
    <p:handoutMasterId r:id="rId9"/>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9144000" cy="6858000" type="screen4x3"/>
  <p:notesSz cx="7010400" cy="92964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2160">
          <p15:clr>
            <a:srgbClr val="A4A3A4"/>
          </p15:clr>
        </p15:guide>
        <p15:guide id="4" pos="22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cmpd="sng" w="38100">
              <a:solidFill>
                <a:schemeClr val="lt1"/>
              </a:solidFill>
            </a:ln>
          </a:top>
        </a:tcBdr>
        <a:fill>
          <a:solidFill>
            <a:schemeClr val="dk1"/>
          </a:solidFill>
        </a:fill>
      </a:tcStyle>
    </a:lastRow>
    <a:firstRow>
      <a:tcTxStyle b="on">
        <a:fontRef idx="minor">
          <a:prstClr val="black"/>
        </a:fontRef>
        <a:schemeClr val="lt1"/>
      </a:tcTxStyle>
      <a:tcStyle>
        <a:tcBdr>
          <a:bottom>
            <a:ln cmpd="sng" w="38100">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autoAdjust="0" sz="12637"/>
    <p:restoredTop autoAdjust="0" sz="79465"/>
  </p:normalViewPr>
  <p:slideViewPr>
    <p:cSldViewPr>
      <p:cViewPr varScale="1">
        <p:scale>
          <a:sx d="100" n="101"/>
          <a:sy d="100" n="101"/>
        </p:scale>
        <p:origin x="2088" y="102"/>
      </p:cViewPr>
      <p:guideLst>
        <p:guide orient="horz" pos="2160"/>
        <p:guide pos="2880"/>
      </p:guideLst>
    </p:cSldViewPr>
  </p:slideViewPr>
  <p:outlineViewPr>
    <p:cViewPr>
      <p:scale>
        <a:sx d="100" n="33"/>
        <a:sy d="100" n="33"/>
      </p:scale>
      <p:origin x="0" y="0"/>
    </p:cViewPr>
  </p:outlineViewPr>
  <p:notesTextViewPr>
    <p:cViewPr>
      <p:scale>
        <a:sx d="100" n="400"/>
        <a:sy d="100" n="400"/>
      </p:scale>
      <p:origin x="0" y="0"/>
    </p:cViewPr>
  </p:notesTextViewPr>
  <p:sorterViewPr>
    <p:cViewPr>
      <p:scale>
        <a:sx d="100" n="66"/>
        <a:sy d="100" n="66"/>
      </p:scale>
      <p:origin x="0" y="0"/>
    </p:cViewPr>
  </p:sorterViewPr>
  <p:notesViewPr>
    <p:cSldViewPr>
      <p:cViewPr>
        <p:scale>
          <a:sx d="100" n="98"/>
          <a:sy d="100" n="98"/>
        </p:scale>
        <p:origin x="2405" y="-850"/>
      </p:cViewPr>
      <p:guideLst>
        <p:guide orient="horz" pos="2928"/>
        <p:guide pos="2208"/>
        <p:guide pos="2160"/>
        <p:guide pos="2257"/>
      </p:guideLst>
    </p:cSldViewPr>
  </p:notesViewPr>
  <p:gridSpacing cx="76200" cy="76200"/>
</p:viewPr>
</file>

<file path=ppt/_rels/presentation.xml.rels><?xml version="1.0" encoding="UTF-8" standalone="yes"?><Relationships xmlns="http://schemas.openxmlformats.org/package/2006/relationships"><Relationship Id="rId26" Target="slides/slide17.xml" Type="http://schemas.openxmlformats.org/officeDocument/2006/relationships/slide"/><Relationship Id="rId25" Target="slides/slide16.xml" Type="http://schemas.openxmlformats.org/officeDocument/2006/relationships/slide"/><Relationship Id="rId24" Target="slides/slide15.xml" Type="http://schemas.openxmlformats.org/officeDocument/2006/relationships/slide"/><Relationship Id="rId21" Target="slides/slide12.xml" Type="http://schemas.openxmlformats.org/officeDocument/2006/relationships/slide"/><Relationship Id="rId19" Target="slides/slide10.xml" Type="http://schemas.openxmlformats.org/officeDocument/2006/relationships/slide"/><Relationship Id="rId20" Target="slides/slide11.xml" Type="http://schemas.openxmlformats.org/officeDocument/2006/relationships/slide"/><Relationship Id="rId18" Target="slides/slide9.xml" Type="http://schemas.openxmlformats.org/officeDocument/2006/relationships/slide"/><Relationship Id="rId17" Target="slides/slide8.xml" Type="http://schemas.openxmlformats.org/officeDocument/2006/relationships/slide"/><Relationship Id="rId16" Target="slides/slide7.xml" Type="http://schemas.openxmlformats.org/officeDocument/2006/relationships/slide"/><Relationship Id="rId15" Target="slides/slide6.xml" Type="http://schemas.openxmlformats.org/officeDocument/2006/relationships/slide"/><Relationship Id="rId14" Target="slides/slide5.xml" Type="http://schemas.openxmlformats.org/officeDocument/2006/relationships/slide"/><Relationship Id="rId13" Target="slides/slide4.xml" Type="http://schemas.openxmlformats.org/officeDocument/2006/relationships/slide"/><Relationship Id="rId12" Target="slides/slide3.xml" Type="http://schemas.openxmlformats.org/officeDocument/2006/relationships/slide"/><Relationship Id="rId11" Target="slides/slide2.xml" Type="http://schemas.openxmlformats.org/officeDocument/2006/relationships/slide"/><Relationship Id="rId10" Target="slides/slide1.xml" Type="http://schemas.openxmlformats.org/officeDocument/2006/relationships/slide"/><Relationship Id="rId9" Target="handoutMasters/handoutMaster1.xml" Type="http://schemas.openxmlformats.org/officeDocument/2006/relationships/handoutMaster"/><Relationship Id="rId8" Target="notesMasters/notesMaster1.xml" Type="http://schemas.openxmlformats.org/officeDocument/2006/relationships/notesMaster"/><Relationship Id="rId7" Target="slideMasters/slideMaster2.xml" Type="http://schemas.openxmlformats.org/officeDocument/2006/relationships/slideMaster"/><Relationship Id="rId6" Target="slideMasters/slideMaster1.xml" Type="http://schemas.openxmlformats.org/officeDocument/2006/relationships/slideMaster"/><Relationship Id="rId5" Target="../customXml/item1.xml" Type="http://schemas.openxmlformats.org/officeDocument/2006/relationships/customXml"/><Relationship Id="rId4" Target="tableStyles.xml" Type="http://schemas.openxmlformats.org/officeDocument/2006/relationships/tableStyles"/><Relationship Id="rId3" Target="presProps.xml" Type="http://schemas.openxmlformats.org/officeDocument/2006/relationships/presProps"/><Relationship Id="rId23" Target="slides/slide14.xml" Type="http://schemas.openxmlformats.org/officeDocument/2006/relationships/slide"/><Relationship Id="rId2" Target="viewProps.xml" Type="http://schemas.openxmlformats.org/officeDocument/2006/relationships/viewProps"/><Relationship Id="rId22" Target="slides/slide13.xml" Type="http://schemas.openxmlformats.org/officeDocument/2006/relationships/slide"/><Relationship Id="rId1" Target="theme/theme1.xml" Type="http://schemas.openxmlformats.org/officeDocument/2006/relationships/theme"/></Relationships>
</file>

<file path=ppt/handoutMasters/_rels/handoutMaster1.xml.rels><?xml version="1.0" encoding="UTF-8" standalone="yes"?><Relationships xmlns="http://schemas.openxmlformats.org/package/2006/relationships"><Relationship Id="rId1" Target="../theme/theme2.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3037840" cy="464820"/>
          </a:xfrm>
          <a:prstGeom prst="rect">
            <a:avLst/>
          </a:prstGeom>
        </p:spPr>
        <p:txBody>
          <a:bodyPr bIns="46580" lIns="93158" numCol="1" rIns="93158" rtlCol="0" tIns="46580" vert="horz"/>
          <a:lstStyle>
            <a:lvl1pPr algn="l">
              <a:defRPr sz="1300"/>
            </a:lvl1pPr>
          </a:lstStyle>
          <a:p>
            <a:endParaRPr dirty="0" lang="en-US"/>
          </a:p>
        </p:txBody>
      </p:sp>
      <p:sp>
        <p:nvSpPr>
          <p:cNvPr id="3" name="Date Placeholder 2"/>
          <p:cNvSpPr>
            <a:spLocks noGrp="1"/>
          </p:cNvSpPr>
          <p:nvPr>
            <p:ph idx="1" sz="quarter" type="dt"/>
          </p:nvPr>
        </p:nvSpPr>
        <p:spPr>
          <a:xfrm>
            <a:off x="3970938" y="0"/>
            <a:ext cx="3037840" cy="464820"/>
          </a:xfrm>
          <a:prstGeom prst="rect">
            <a:avLst/>
          </a:prstGeom>
        </p:spPr>
        <p:txBody>
          <a:bodyPr bIns="46580" lIns="93158" numCol="1" rIns="93158" rtlCol="0" tIns="46580" vert="horz"/>
          <a:lstStyle>
            <a:lvl1pPr algn="r">
              <a:defRPr sz="1300"/>
            </a:lvl1pPr>
          </a:lstStyle>
          <a:p>
            <a:fld id="{2E3B6960-E19C-4877-802C-DE14CDEB51BC}" type="datetimeFigureOut">
              <a:rPr lang="en-US" smtClean="0"/>
              <a:pPr/>
              <a:t>2/21/2024</a:t>
            </a:fld>
            <a:endParaRPr dirty="0" lang="en-US"/>
          </a:p>
        </p:txBody>
      </p:sp>
      <p:sp>
        <p:nvSpPr>
          <p:cNvPr id="4" name="Footer Placeholder 3"/>
          <p:cNvSpPr>
            <a:spLocks noGrp="1"/>
          </p:cNvSpPr>
          <p:nvPr>
            <p:ph idx="2" sz="quarter" type="ftr"/>
          </p:nvPr>
        </p:nvSpPr>
        <p:spPr>
          <a:xfrm>
            <a:off x="0" y="8829967"/>
            <a:ext cx="3037840" cy="464820"/>
          </a:xfrm>
          <a:prstGeom prst="rect">
            <a:avLst/>
          </a:prstGeom>
        </p:spPr>
        <p:txBody>
          <a:bodyPr anchor="b" bIns="46580" lIns="93158" numCol="1" rIns="93158" rtlCol="0" tIns="46580" vert="horz"/>
          <a:lstStyle>
            <a:lvl1pPr algn="l">
              <a:defRPr sz="1300"/>
            </a:lvl1pPr>
          </a:lstStyle>
          <a:p>
            <a:endParaRPr dirty="0" lang="en-US"/>
          </a:p>
        </p:txBody>
      </p:sp>
      <p:sp>
        <p:nvSpPr>
          <p:cNvPr id="5" name="Slide Number Placeholder 4"/>
          <p:cNvSpPr>
            <a:spLocks noGrp="1"/>
          </p:cNvSpPr>
          <p:nvPr>
            <p:ph idx="3" sz="quarter" type="sldNum"/>
          </p:nvPr>
        </p:nvSpPr>
        <p:spPr>
          <a:xfrm>
            <a:off x="3970938" y="8829967"/>
            <a:ext cx="3037840" cy="464820"/>
          </a:xfrm>
          <a:prstGeom prst="rect">
            <a:avLst/>
          </a:prstGeom>
        </p:spPr>
        <p:txBody>
          <a:bodyPr anchor="b" bIns="46580" lIns="93158" numCol="1" rIns="93158" rtlCol="0" tIns="46580" vert="horz"/>
          <a:lstStyle>
            <a:lvl1pPr algn="r">
              <a:defRPr sz="1300"/>
            </a:lvl1pPr>
          </a:lstStyle>
          <a:p>
            <a:fld id="{900E2967-C11F-43C2-BB47-EB63B83E36EA}" type="slidenum">
              <a:rPr lang="en-US" smtClean="0"/>
              <a:pPr/>
              <a:t>‹#›</a:t>
            </a:fld>
            <a:endParaRPr dirty="0" lang="en-US"/>
          </a:p>
        </p:txBody>
      </p:sp>
    </p:spTree>
    <p:extLst>
      <p:ext uri="{BB962C8B-B14F-4D97-AF65-F5344CB8AC3E}">
        <p14:creationId xmlns:p14="http://schemas.microsoft.com/office/powerpoint/2010/main" val="3592953089"/>
      </p:ext>
    </p:extLst>
  </p:cSld>
  <p:clrMap accent1="accent1" accent2="accent2" accent3="accent3" accent4="accent4" accent5="accent5" accent6="accent6" bg1="lt1" bg2="lt2" folHlink="folHlink" hlink="hlink" tx1="dk1" tx2="dk2"/>
</p:handoutMaster>
</file>

<file path=ppt/notesMasters/_rels/notesMaster1.xml.rels><?xml version="1.0" encoding="UTF-8" standalone="yes"?><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3037840" cy="464820"/>
          </a:xfrm>
          <a:prstGeom prst="rect">
            <a:avLst/>
          </a:prstGeom>
        </p:spPr>
        <p:txBody>
          <a:bodyPr bIns="46580" lIns="93158" numCol="1" rIns="93158" rtlCol="0" tIns="46580" vert="horz"/>
          <a:lstStyle>
            <a:lvl1pPr algn="l">
              <a:defRPr sz="1300"/>
            </a:lvl1pPr>
          </a:lstStyle>
          <a:p>
            <a:endParaRPr dirty="0" lang="en-US"/>
          </a:p>
        </p:txBody>
      </p:sp>
      <p:sp>
        <p:nvSpPr>
          <p:cNvPr id="3" name="Date Placeholder 2"/>
          <p:cNvSpPr>
            <a:spLocks noGrp="1"/>
          </p:cNvSpPr>
          <p:nvPr>
            <p:ph idx="1" type="dt"/>
          </p:nvPr>
        </p:nvSpPr>
        <p:spPr>
          <a:xfrm>
            <a:off x="3970938" y="0"/>
            <a:ext cx="3037840" cy="464820"/>
          </a:xfrm>
          <a:prstGeom prst="rect">
            <a:avLst/>
          </a:prstGeom>
        </p:spPr>
        <p:txBody>
          <a:bodyPr bIns="46580" lIns="93158" numCol="1" rIns="93158" rtlCol="0" tIns="46580" vert="horz"/>
          <a:lstStyle>
            <a:lvl1pPr algn="r">
              <a:defRPr sz="1300"/>
            </a:lvl1pPr>
          </a:lstStyle>
          <a:p>
            <a:fld id="{CA7DF0B4-6C69-4610-BB13-433760956507}" type="datetimeFigureOut">
              <a:rPr lang="en-US" smtClean="0"/>
              <a:pPr/>
              <a:t>2/21/2024</a:t>
            </a:fld>
            <a:endParaRPr dirty="0" lang="en-US"/>
          </a:p>
        </p:txBody>
      </p:sp>
      <p:sp>
        <p:nvSpPr>
          <p:cNvPr id="4" name="Slide Image Placeholder 3"/>
          <p:cNvSpPr>
            <a:spLocks noChangeAspect="1" noGrp="1" noRot="1"/>
          </p:cNvSpPr>
          <p:nvPr>
            <p:ph idx="2" type="sldImg"/>
          </p:nvPr>
        </p:nvSpPr>
        <p:spPr>
          <a:xfrm>
            <a:off x="1181100" y="698500"/>
            <a:ext cx="4648200" cy="3486150"/>
          </a:xfrm>
          <a:prstGeom prst="rect">
            <a:avLst/>
          </a:prstGeom>
          <a:noFill/>
          <a:ln w="12700">
            <a:solidFill>
              <a:prstClr val="black"/>
            </a:solidFill>
          </a:ln>
        </p:spPr>
        <p:txBody>
          <a:bodyPr anchor="ctr" bIns="46580" lIns="93158" numCol="1" rIns="93158" rtlCol="0" tIns="46580" vert="horz"/>
          <a:lstStyle/>
          <a:p>
            <a:endParaRPr dirty="0" lang="en-US"/>
          </a:p>
        </p:txBody>
      </p:sp>
      <p:sp>
        <p:nvSpPr>
          <p:cNvPr id="5" name="Notes Placeholder 4"/>
          <p:cNvSpPr>
            <a:spLocks noGrp="1"/>
          </p:cNvSpPr>
          <p:nvPr>
            <p:ph idx="3" sz="quarter" type="body"/>
          </p:nvPr>
        </p:nvSpPr>
        <p:spPr>
          <a:xfrm>
            <a:off x="701040" y="4415790"/>
            <a:ext cx="5608320" cy="4183380"/>
          </a:xfrm>
          <a:prstGeom prst="rect">
            <a:avLst/>
          </a:prstGeom>
        </p:spPr>
        <p:txBody>
          <a:bodyPr bIns="46580" lIns="93158" numCol="1" rIns="93158" rtlCol="0" tIns="4658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idx="4" sz="quarter" type="ftr"/>
          </p:nvPr>
        </p:nvSpPr>
        <p:spPr>
          <a:xfrm>
            <a:off x="0" y="8829967"/>
            <a:ext cx="3037840" cy="464820"/>
          </a:xfrm>
          <a:prstGeom prst="rect">
            <a:avLst/>
          </a:prstGeom>
        </p:spPr>
        <p:txBody>
          <a:bodyPr anchor="b" bIns="46580" lIns="93158" numCol="1" rIns="93158" rtlCol="0" tIns="46580" vert="horz"/>
          <a:lstStyle>
            <a:lvl1pPr algn="l">
              <a:defRPr sz="1300"/>
            </a:lvl1pPr>
          </a:lstStyle>
          <a:p>
            <a:endParaRPr dirty="0" lang="en-US"/>
          </a:p>
        </p:txBody>
      </p:sp>
      <p:sp>
        <p:nvSpPr>
          <p:cNvPr id="7" name="Slide Number Placeholder 6"/>
          <p:cNvSpPr>
            <a:spLocks noGrp="1"/>
          </p:cNvSpPr>
          <p:nvPr>
            <p:ph idx="5" sz="quarter" type="sldNum"/>
          </p:nvPr>
        </p:nvSpPr>
        <p:spPr>
          <a:xfrm>
            <a:off x="3970938" y="8829967"/>
            <a:ext cx="3037840" cy="464820"/>
          </a:xfrm>
          <a:prstGeom prst="rect">
            <a:avLst/>
          </a:prstGeom>
        </p:spPr>
        <p:txBody>
          <a:bodyPr anchor="b" bIns="46580" lIns="93158" numCol="1" rIns="93158" rtlCol="0" tIns="46580" vert="horz"/>
          <a:lstStyle>
            <a:lvl1pPr algn="r">
              <a:defRPr sz="1300"/>
            </a:lvl1pPr>
          </a:lstStyle>
          <a:p>
            <a:fld id="{A7AE2988-BC30-45CA-A967-C2226C709C41}" type="slidenum">
              <a:rPr lang="en-US" smtClean="0"/>
              <a:pPr/>
              <a:t>‹#›</a:t>
            </a:fld>
            <a:endParaRPr dirty="0" lang="en-US"/>
          </a:p>
        </p:txBody>
      </p:sp>
    </p:spTree>
    <p:extLst>
      <p:ext uri="{BB962C8B-B14F-4D97-AF65-F5344CB8AC3E}">
        <p14:creationId xmlns:p14="http://schemas.microsoft.com/office/powerpoint/2010/main" val="2524776203"/>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r>
              <a:rPr dirty="0" lang="en-US"/>
              <a:t>This information was obtained from the Community Oriented Policing Services/ Department of Justice</a:t>
            </a:r>
          </a:p>
          <a:p>
            <a:endParaRPr dirty="0" lang="en-US"/>
          </a:p>
          <a:p>
            <a:r>
              <a:rPr dirty="0" lang="en-US"/>
              <a:t>Developed and written by Charlene Moe and Laura Kunard PhD</a:t>
            </a:r>
          </a:p>
          <a:p>
            <a:endParaRPr dirty="0" lang="en-US"/>
          </a:p>
          <a:p>
            <a:endParaRPr dirty="0" lang="en-US"/>
          </a:p>
        </p:txBody>
      </p:sp>
      <p:sp>
        <p:nvSpPr>
          <p:cNvPr id="4" name="Header Placeholder 3"/>
          <p:cNvSpPr>
            <a:spLocks noGrp="1"/>
          </p:cNvSpPr>
          <p:nvPr>
            <p:ph idx="10" sz="quarter" type="hdr"/>
          </p:nvPr>
        </p:nvSpPr>
        <p:spPr/>
        <p:txBody>
          <a:bodyPr numCol="1"/>
          <a:lstStyle/>
          <a:p>
            <a:endParaRPr dirty="0" lang="en-US"/>
          </a:p>
        </p:txBody>
      </p:sp>
      <p:sp>
        <p:nvSpPr>
          <p:cNvPr id="5" name="Date Placeholder 4"/>
          <p:cNvSpPr>
            <a:spLocks noGrp="1"/>
          </p:cNvSpPr>
          <p:nvPr>
            <p:ph idx="11" type="dt"/>
          </p:nvPr>
        </p:nvSpPr>
        <p:spPr/>
        <p:txBody>
          <a:bodyPr numCol="1"/>
          <a:lstStyle/>
          <a:p>
            <a:fld id="{81331B57-0BE5-4F82-AA58-76F53EFF3ADA}" type="datetime8">
              <a:rPr lang="en-US" smtClean="0"/>
              <a:pPr/>
              <a:t>2/21/2024 6:36 PM</a:t>
            </a:fld>
            <a:endParaRPr dirty="0" lang="en-US"/>
          </a:p>
        </p:txBody>
      </p:sp>
      <p:sp>
        <p:nvSpPr>
          <p:cNvPr id="6" name="Footer Placeholder 5"/>
          <p:cNvSpPr>
            <a:spLocks noGrp="1"/>
          </p:cNvSpPr>
          <p:nvPr>
            <p:ph idx="12" sz="quarter" type="ftr"/>
          </p:nvPr>
        </p:nvSpPr>
        <p:spPr>
          <a:xfrm>
            <a:off x="0" y="8829967"/>
            <a:ext cx="6309360" cy="464820"/>
          </a:xfrm>
        </p:spPr>
        <p:txBody>
          <a:bodyPr numCol="1"/>
          <a:lstStyle/>
          <a:p>
            <a:r>
              <a:rPr dirty="0" lang="en-US" sz="500">
                <a:solidFill>
                  <a:srgbClr val="000000"/>
                </a:solidFill>
              </a:rPr>
              <a:t>© 2007 Microsoft Corporation. All rights reserved. Microsoft, Windows, Windows Vista and other product names are or may be registered trademarks and/or trademarks in the U.S. and/or other countries.</a:t>
            </a:r>
          </a:p>
          <a:p>
            <a:r>
              <a:rPr dirty="0"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dirty="0" lang="en-US" sz="500">
                <a:solidFill>
                  <a:srgbClr val="000000"/>
                </a:solidFill>
              </a:rPr>
            </a:br>
            <a:r>
              <a:rPr dirty="0" lang="en-US" sz="500">
                <a:solidFill>
                  <a:srgbClr val="000000"/>
                </a:solidFill>
              </a:rPr>
              <a:t>MICROSOFT MAKES NO WARRANTIES, EXPRESS, IMPLIED OR STATUTORY, AS TO THE INFORMATION IN THIS PRESENTATION.</a:t>
            </a:r>
          </a:p>
          <a:p>
            <a:endParaRPr dirty="0" lang="en-US" sz="500"/>
          </a:p>
        </p:txBody>
      </p:sp>
      <p:sp>
        <p:nvSpPr>
          <p:cNvPr id="7" name="Slide Number Placeholder 6"/>
          <p:cNvSpPr>
            <a:spLocks noGrp="1"/>
          </p:cNvSpPr>
          <p:nvPr>
            <p:ph idx="13" sz="quarter" type="sldNum"/>
          </p:nvPr>
        </p:nvSpPr>
        <p:spPr>
          <a:xfrm>
            <a:off x="6309360" y="8829967"/>
            <a:ext cx="699418" cy="464820"/>
          </a:xfrm>
        </p:spPr>
        <p:txBody>
          <a:bodyPr numCol="1"/>
          <a:lstStyle/>
          <a:p>
            <a:fld id="{EC87E0CF-87F6-4B58-B8B8-DCAB2DAAF3CA}" type="slidenum">
              <a:rPr lang="en-US" smtClean="0"/>
              <a:pPr/>
              <a:t>1</a:t>
            </a:fld>
            <a:endParaRPr dirty="0" lang="en-US"/>
          </a:p>
        </p:txBody>
      </p:sp>
    </p:spTree>
    <p:extLst>
      <p:ext uri="{BB962C8B-B14F-4D97-AF65-F5344CB8AC3E}">
        <p14:creationId xmlns:p14="http://schemas.microsoft.com/office/powerpoint/2010/main" val="15539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r>
              <a:rPr dirty="0" lang="en-US"/>
              <a:t>FAIRNESS AND CONSISTENCY IN RULE APPLICATION</a:t>
            </a:r>
          </a:p>
          <a:p>
            <a:r>
              <a:rPr dirty="0" lang="en-US"/>
              <a:t>VOICE AND REPRESENTATION IN THE PROCESS</a:t>
            </a:r>
          </a:p>
          <a:p>
            <a:r>
              <a:rPr dirty="0" lang="en-US"/>
              <a:t>TRANSPARENCY AND OPENNESS IN PROCESS</a:t>
            </a:r>
          </a:p>
          <a:p>
            <a:r>
              <a:rPr dirty="0" lang="en-US"/>
              <a:t>IMPARTIALITY AND UNBIASED DECISION MAKER NEUTRALITY</a:t>
            </a:r>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11</a:t>
            </a:fld>
            <a:endParaRPr dirty="0" lang="en-US"/>
          </a:p>
        </p:txBody>
      </p:sp>
    </p:spTree>
    <p:extLst>
      <p:ext uri="{BB962C8B-B14F-4D97-AF65-F5344CB8AC3E}">
        <p14:creationId xmlns:p14="http://schemas.microsoft.com/office/powerpoint/2010/main" val="94715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r>
              <a:rPr dirty="0" lang="en-US" sz="1000">
                <a:latin typeface="+mj-lt"/>
              </a:rPr>
              <a:t>PERCEPTION OF FAIRNESS IS NOT JUST DETERMINED BY THE OUTCOME!!!</a:t>
            </a:r>
          </a:p>
          <a:p>
            <a:endParaRPr dirty="0" lang="en-US" sz="1000">
              <a:latin typeface="+mj-lt"/>
            </a:endParaRPr>
          </a:p>
          <a:p>
            <a:r>
              <a:rPr dirty="0" lang="en-US" sz="1000">
                <a:latin typeface="+mj-lt"/>
              </a:rPr>
              <a:t>In other words, the perception of fairness</a:t>
            </a:r>
            <a:r>
              <a:rPr baseline="0" dirty="0" lang="en-US" sz="1000">
                <a:latin typeface="+mj-lt"/>
              </a:rPr>
              <a:t> is not just determined by the outcome but heavily influenced by the fairness and consistency of the process to reach those outcomes.  </a:t>
            </a:r>
          </a:p>
          <a:p>
            <a:endParaRPr dirty="0" lang="en-US" sz="1000">
              <a:latin typeface="+mj-lt"/>
            </a:endParaRPr>
          </a:p>
          <a:p>
            <a:r>
              <a:rPr dirty="0" lang="en-US" sz="1000">
                <a:latin typeface="+mj-lt"/>
              </a:rPr>
              <a:t>Children (and police officers) often just look at the outcome and say “that’s not fair”</a:t>
            </a:r>
          </a:p>
          <a:p>
            <a:endParaRPr dirty="0" lang="en-US" sz="1000">
              <a:latin typeface="+mj-lt"/>
            </a:endParaRPr>
          </a:p>
          <a:p>
            <a:r>
              <a:rPr dirty="0" lang="en-US" sz="1000">
                <a:latin typeface="+mj-lt"/>
              </a:rPr>
              <a:t>Research argues that in actuality</a:t>
            </a:r>
            <a:r>
              <a:rPr baseline="0" dirty="0" lang="en-US" sz="1000">
                <a:latin typeface="+mj-lt"/>
              </a:rPr>
              <a:t> that officers, citizens, etc. are more concerned about the fairness and transparency of the process than the actual result of such.  Result oriented is distributive justice</a:t>
            </a:r>
          </a:p>
          <a:p>
            <a:endParaRPr dirty="0" lang="en-US" sz="1000">
              <a:latin typeface="+mj-lt"/>
            </a:endParaRPr>
          </a:p>
          <a:p>
            <a:r>
              <a:rPr baseline="0" dirty="0" lang="en-US" sz="1000">
                <a:latin typeface="+mj-lt"/>
              </a:rPr>
              <a:t>What this is saying is that if Managers</a:t>
            </a:r>
            <a:r>
              <a:rPr dirty="0" lang="en-US" sz="1000">
                <a:latin typeface="+mj-lt"/>
              </a:rPr>
              <a:t> or Supervisors are fair and are consistent in the allocation or resources, in decision making, in resolution of disputes, officers and civilian employees will view the agency and fellow employees more favorably and therefore be more supportive of agency goals and policies.</a:t>
            </a:r>
            <a:endParaRPr baseline="0" dirty="0" lang="en-US" sz="1000">
              <a:latin typeface="+mj-lt"/>
            </a:endParaRPr>
          </a:p>
          <a:p>
            <a:endParaRPr baseline="0" dirty="0" lang="en-US" sz="1000">
              <a:latin typeface="+mj-lt"/>
            </a:endParaRPr>
          </a:p>
          <a:p>
            <a:r>
              <a:rPr baseline="0" dirty="0" lang="en-US" sz="1000">
                <a:latin typeface="+mj-lt"/>
              </a:rPr>
              <a:t>Examples:  	Discipline process within the police department?</a:t>
            </a:r>
          </a:p>
          <a:p>
            <a:r>
              <a:rPr baseline="0" dirty="0" lang="en-US" sz="1000">
                <a:latin typeface="+mj-lt"/>
              </a:rPr>
              <a:t>	Issuance of a citation?  Does the citizen only care about the outcome (citation vs. no citation?) Maybe</a:t>
            </a:r>
          </a:p>
          <a:p>
            <a:r>
              <a:rPr baseline="0" dirty="0" lang="en-US" sz="1000">
                <a:latin typeface="+mj-lt"/>
              </a:rPr>
              <a:t>	or might they take into account how they were treated during the traffic stop? (interactional Justice)</a:t>
            </a:r>
          </a:p>
          <a:p>
            <a:r>
              <a:rPr baseline="0" dirty="0" lang="en-US" sz="1000">
                <a:latin typeface="+mj-lt"/>
              </a:rPr>
              <a:t>	Or do they take in to account much more (procedural justice) ….. Was the process as a whole fair and transparent……as well as being treated fairly and with respect.</a:t>
            </a:r>
          </a:p>
          <a:p>
            <a:r>
              <a:rPr baseline="0" dirty="0" lang="en-US" sz="1000">
                <a:latin typeface="+mj-lt"/>
              </a:rPr>
              <a:t>	</a:t>
            </a:r>
            <a:endParaRPr dirty="0" lang="en-US" sz="1000">
              <a:latin typeface="+mj-lt"/>
            </a:endParaRPr>
          </a:p>
          <a:p>
            <a:endParaRPr dirty="0" lang="en-US" sz="800"/>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12</a:t>
            </a:fld>
            <a:endParaRPr dirty="0" lang="en-US"/>
          </a:p>
        </p:txBody>
      </p:sp>
    </p:spTree>
    <p:extLst>
      <p:ext uri="{BB962C8B-B14F-4D97-AF65-F5344CB8AC3E}">
        <p14:creationId xmlns:p14="http://schemas.microsoft.com/office/powerpoint/2010/main" val="204372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r>
              <a:rPr dirty="0" lang="en-US"/>
              <a:t>Research shows that giving people a sense of “voice” enhances perceptions of fairness.</a:t>
            </a:r>
          </a:p>
          <a:p>
            <a:endParaRPr dirty="0" lang="en-US"/>
          </a:p>
          <a:p>
            <a:r>
              <a:rPr dirty="0" lang="en-US"/>
              <a:t>If this “voice” is allowed within the principles of procedural justice we are going to get greater support and “buy-in”.  Again, not only internally but externally with the community as well.</a:t>
            </a:r>
          </a:p>
          <a:p>
            <a:endParaRPr dirty="0" lang="en-US"/>
          </a:p>
          <a:p>
            <a:endParaRPr dirty="0" lang="en-US"/>
          </a:p>
          <a:p>
            <a:endParaRPr dirty="0" lang="en-US"/>
          </a:p>
          <a:p>
            <a:r>
              <a:rPr dirty="0" lang="en-US"/>
              <a:t>What are we doing within the police department to give</a:t>
            </a:r>
            <a:r>
              <a:rPr baseline="0" dirty="0" lang="en-US"/>
              <a:t> ALL a voice and representation in the process?</a:t>
            </a:r>
          </a:p>
          <a:p>
            <a:endParaRPr baseline="0" dirty="0" lang="en-US"/>
          </a:p>
          <a:p>
            <a:r>
              <a:rPr baseline="0" dirty="0" lang="en-US"/>
              <a:t>What are we doing with the community to show the same?</a:t>
            </a:r>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13</a:t>
            </a:fld>
            <a:endParaRPr dirty="0" lang="en-US"/>
          </a:p>
        </p:txBody>
      </p:sp>
    </p:spTree>
    <p:extLst>
      <p:ext uri="{BB962C8B-B14F-4D97-AF65-F5344CB8AC3E}">
        <p14:creationId xmlns:p14="http://schemas.microsoft.com/office/powerpoint/2010/main" val="4988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r>
              <a:rPr dirty="0" lang="en-US"/>
              <a:t>It is much harder to trust the decisions of your leaders when there are closed door conversations that are perceived as back-door politics</a:t>
            </a:r>
          </a:p>
          <a:p>
            <a:endParaRPr dirty="0" lang="en-US"/>
          </a:p>
          <a:p>
            <a:r>
              <a:rPr dirty="0" lang="en-US"/>
              <a:t>Again, this is not only within the organization both SWORN and PROFESSONAL STAFF but also with the community.</a:t>
            </a:r>
          </a:p>
          <a:p>
            <a:endParaRPr dirty="0" lang="en-US"/>
          </a:p>
          <a:p>
            <a:endParaRPr dirty="0" lang="en-US"/>
          </a:p>
          <a:p>
            <a:endParaRPr dirty="0" lang="en-US"/>
          </a:p>
          <a:p>
            <a:r>
              <a:rPr dirty="0" lang="en-US"/>
              <a:t>Examples:</a:t>
            </a:r>
          </a:p>
          <a:p>
            <a:endParaRPr dirty="0" lang="en-US"/>
          </a:p>
          <a:p>
            <a:r>
              <a:rPr dirty="0" lang="en-US"/>
              <a:t>Steroid</a:t>
            </a:r>
            <a:r>
              <a:rPr baseline="0" dirty="0" lang="en-US"/>
              <a:t> Case</a:t>
            </a:r>
          </a:p>
          <a:p>
            <a:r>
              <a:rPr baseline="0" dirty="0" lang="en-US"/>
              <a:t>Dillon Eckstrom</a:t>
            </a:r>
          </a:p>
          <a:p>
            <a:r>
              <a:rPr baseline="0" dirty="0" lang="en-US"/>
              <a:t>Officer Involved Shooting</a:t>
            </a:r>
          </a:p>
          <a:p>
            <a:endParaRPr dirty="0" lang="en-US"/>
          </a:p>
          <a:p>
            <a:endParaRPr dirty="0" lang="en-US"/>
          </a:p>
          <a:p>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14</a:t>
            </a:fld>
            <a:endParaRPr dirty="0" lang="en-US"/>
          </a:p>
        </p:txBody>
      </p:sp>
    </p:spTree>
    <p:extLst>
      <p:ext uri="{BB962C8B-B14F-4D97-AF65-F5344CB8AC3E}">
        <p14:creationId xmlns:p14="http://schemas.microsoft.com/office/powerpoint/2010/main" val="116374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15</a:t>
            </a:fld>
            <a:endParaRPr dirty="0" lang="en-US"/>
          </a:p>
        </p:txBody>
      </p:sp>
    </p:spTree>
    <p:extLst>
      <p:ext uri="{BB962C8B-B14F-4D97-AF65-F5344CB8AC3E}">
        <p14:creationId xmlns:p14="http://schemas.microsoft.com/office/powerpoint/2010/main" val="108550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16</a:t>
            </a:fld>
            <a:endParaRPr dirty="0" lang="en-US"/>
          </a:p>
        </p:txBody>
      </p:sp>
    </p:spTree>
    <p:extLst>
      <p:ext uri="{BB962C8B-B14F-4D97-AF65-F5344CB8AC3E}">
        <p14:creationId xmlns:p14="http://schemas.microsoft.com/office/powerpoint/2010/main" val="378636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dirty="0" lang="en-US"/>
          </a:p>
        </p:txBody>
      </p:sp>
      <p:sp>
        <p:nvSpPr>
          <p:cNvPr id="4" name="Header Placeholder 3"/>
          <p:cNvSpPr>
            <a:spLocks noGrp="1"/>
          </p:cNvSpPr>
          <p:nvPr>
            <p:ph idx="10" sz="quarter" type="hdr"/>
          </p:nvPr>
        </p:nvSpPr>
        <p:spPr/>
        <p:txBody>
          <a:bodyPr numCol="1"/>
          <a:lstStyle/>
          <a:p>
            <a:endParaRPr dirty="0" lang="en-US"/>
          </a:p>
        </p:txBody>
      </p:sp>
      <p:sp>
        <p:nvSpPr>
          <p:cNvPr id="5" name="Date Placeholder 4"/>
          <p:cNvSpPr>
            <a:spLocks noGrp="1"/>
          </p:cNvSpPr>
          <p:nvPr>
            <p:ph idx="11" type="dt"/>
          </p:nvPr>
        </p:nvSpPr>
        <p:spPr/>
        <p:txBody>
          <a:bodyPr numCol="1"/>
          <a:lstStyle/>
          <a:p>
            <a:fld id="{81331B57-0BE5-4F82-AA58-76F53EFF3ADA}" type="datetime8">
              <a:rPr lang="en-US" smtClean="0"/>
              <a:pPr/>
              <a:t>2/21/2024 6:36 PM</a:t>
            </a:fld>
            <a:endParaRPr dirty="0" lang="en-US"/>
          </a:p>
        </p:txBody>
      </p:sp>
      <p:sp>
        <p:nvSpPr>
          <p:cNvPr id="6" name="Footer Placeholder 5"/>
          <p:cNvSpPr>
            <a:spLocks noGrp="1"/>
          </p:cNvSpPr>
          <p:nvPr>
            <p:ph idx="12" sz="quarter" type="ftr"/>
          </p:nvPr>
        </p:nvSpPr>
        <p:spPr>
          <a:xfrm>
            <a:off x="0" y="8829967"/>
            <a:ext cx="6309360" cy="464820"/>
          </a:xfrm>
        </p:spPr>
        <p:txBody>
          <a:bodyPr numCol="1"/>
          <a:lstStyle/>
          <a:p>
            <a:r>
              <a:rPr dirty="0" lang="en-US" sz="500">
                <a:solidFill>
                  <a:srgbClr val="000000"/>
                </a:solidFill>
              </a:rPr>
              <a:t>© 2007 Microsoft Corporation. All rights reserved. Microsoft, Windows, Windows Vista and other product names are or may be registered trademarks and/or trademarks in the U.S. and/or other countries.</a:t>
            </a:r>
          </a:p>
          <a:p>
            <a:r>
              <a:rPr dirty="0"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dirty="0" lang="en-US" sz="500">
                <a:solidFill>
                  <a:srgbClr val="000000"/>
                </a:solidFill>
              </a:rPr>
            </a:br>
            <a:r>
              <a:rPr dirty="0" lang="en-US" sz="500">
                <a:solidFill>
                  <a:srgbClr val="000000"/>
                </a:solidFill>
              </a:rPr>
              <a:t>MICROSOFT MAKES NO WARRANTIES, EXPRESS, IMPLIED OR STATUTORY, AS TO THE INFORMATION IN THIS PRESENTATION.</a:t>
            </a:r>
          </a:p>
          <a:p>
            <a:endParaRPr dirty="0" lang="en-US" sz="500"/>
          </a:p>
        </p:txBody>
      </p:sp>
      <p:sp>
        <p:nvSpPr>
          <p:cNvPr id="7" name="Slide Number Placeholder 6"/>
          <p:cNvSpPr>
            <a:spLocks noGrp="1"/>
          </p:cNvSpPr>
          <p:nvPr>
            <p:ph idx="13" sz="quarter" type="sldNum"/>
          </p:nvPr>
        </p:nvSpPr>
        <p:spPr>
          <a:xfrm>
            <a:off x="6309360" y="8829967"/>
            <a:ext cx="699418" cy="464820"/>
          </a:xfrm>
        </p:spPr>
        <p:txBody>
          <a:bodyPr numCol="1"/>
          <a:lstStyle/>
          <a:p>
            <a:fld id="{EC87E0CF-87F6-4B58-B8B8-DCAB2DAAF3CA}" type="slidenum">
              <a:rPr lang="en-US" smtClean="0"/>
              <a:pPr/>
              <a:t>17</a:t>
            </a:fld>
            <a:endParaRPr dirty="0" lang="en-US"/>
          </a:p>
        </p:txBody>
      </p:sp>
    </p:spTree>
    <p:extLst>
      <p:ext uri="{BB962C8B-B14F-4D97-AF65-F5344CB8AC3E}">
        <p14:creationId xmlns:p14="http://schemas.microsoft.com/office/powerpoint/2010/main" val="100983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pPr indent="-330521" marL="330521">
              <a:buFont charset="0" pitchFamily="34" typeface="Arial"/>
              <a:buNone/>
            </a:pPr>
            <a:r>
              <a:rPr dirty="0" lang="en-US"/>
              <a:t>Procedural Justice is not new: it</a:t>
            </a:r>
            <a:r>
              <a:rPr baseline="0" dirty="0" lang="en-US"/>
              <a:t> is the way good officers have always done policing and the way effective individuals have served customers</a:t>
            </a:r>
          </a:p>
          <a:p>
            <a:pPr indent="-330521" marL="330521">
              <a:buFont charset="0" pitchFamily="34" typeface="Arial"/>
              <a:buNone/>
            </a:pPr>
            <a:endParaRPr dirty="0" lang="en-US"/>
          </a:p>
          <a:p>
            <a:pPr indent="-330521" marL="330521">
              <a:buFont charset="0" pitchFamily="34" typeface="Arial"/>
              <a:buNone/>
            </a:pPr>
            <a:r>
              <a:rPr dirty="0" lang="en-US"/>
              <a:t>Most employees have figured out how to use the concepts of procedural justice to gain voluntary compliance.</a:t>
            </a:r>
          </a:p>
          <a:p>
            <a:pPr indent="-330521" marL="330521">
              <a:buFont charset="0" pitchFamily="34" typeface="Arial"/>
              <a:buNone/>
            </a:pPr>
            <a:endParaRPr dirty="0" lang="en-US"/>
          </a:p>
          <a:p>
            <a:pPr indent="-330521" marL="330521">
              <a:buFont charset="0" pitchFamily="34" typeface="Arial"/>
              <a:buNone/>
            </a:pPr>
            <a:r>
              <a:rPr dirty="0" lang="en-US"/>
              <a:t>We are training as a means to INTENTIONALLY make procedural justice o part our agency culture</a:t>
            </a:r>
          </a:p>
          <a:p>
            <a:pPr indent="-330521" marL="330521">
              <a:buFont charset="0" pitchFamily="34" typeface="Arial"/>
              <a:buNone/>
            </a:pPr>
            <a:endParaRPr dirty="0" lang="en-US"/>
          </a:p>
          <a:p>
            <a:pPr indent="-330521" marL="330521">
              <a:buFont charset="0" pitchFamily="34" typeface="Arial"/>
              <a:buNone/>
            </a:pPr>
            <a:r>
              <a:rPr dirty="0" lang="en-US"/>
              <a:t>Unfortunately, even though these concepts are easy to teach Procedural Justice is not always an easy sell.  </a:t>
            </a:r>
          </a:p>
          <a:p>
            <a:pPr indent="-330521" marL="330521">
              <a:buFont charset="0" pitchFamily="34" typeface="Arial"/>
              <a:buNone/>
            </a:pPr>
            <a:endParaRPr dirty="0" lang="en-US"/>
          </a:p>
          <a:p>
            <a:pPr indent="-330521" marL="330521">
              <a:buFont charset="0" pitchFamily="34" typeface="Arial"/>
              <a:buNone/>
            </a:pPr>
            <a:r>
              <a:rPr dirty="0" lang="en-US"/>
              <a:t>Those that get it, get it…. They are easy to convince….. The challenge is that those that probably need to hear it the most are the most resistant.</a:t>
            </a:r>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2</a:t>
            </a:fld>
            <a:endParaRPr dirty="0" lang="en-US"/>
          </a:p>
        </p:txBody>
      </p:sp>
    </p:spTree>
    <p:extLst>
      <p:ext uri="{BB962C8B-B14F-4D97-AF65-F5344CB8AC3E}">
        <p14:creationId xmlns:p14="http://schemas.microsoft.com/office/powerpoint/2010/main" val="282056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r>
              <a:rPr dirty="0" lang="en-US"/>
              <a:t>COPS Director Bernard Melekian</a:t>
            </a:r>
            <a:r>
              <a:rPr baseline="0" dirty="0" lang="en-US"/>
              <a:t> (June 2010)</a:t>
            </a:r>
          </a:p>
          <a:p>
            <a:endParaRPr baseline="0" dirty="0" lang="en-US"/>
          </a:p>
          <a:p>
            <a:r>
              <a:rPr baseline="0" dirty="0" lang="en-US"/>
              <a:t>“Community policing isn’t a program so much as it is a philosophy.  It’s a way of doing business…. I think community policing is, in its most basic form, building relationships and solving problems.</a:t>
            </a:r>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3</a:t>
            </a:fld>
            <a:endParaRPr dirty="0" lang="en-US"/>
          </a:p>
        </p:txBody>
      </p:sp>
    </p:spTree>
    <p:extLst>
      <p:ext uri="{BB962C8B-B14F-4D97-AF65-F5344CB8AC3E}">
        <p14:creationId xmlns:p14="http://schemas.microsoft.com/office/powerpoint/2010/main" val="157208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fontScale="77500" lnSpcReduction="20000"/>
          </a:bodyPr>
          <a:lstStyle/>
          <a:p>
            <a:r>
              <a:rPr b="1" dirty="0" i="1" lang="en-US" sz="1400">
                <a:latin typeface="Times New Roman"/>
              </a:rPr>
              <a:t> </a:t>
            </a:r>
            <a:r>
              <a:rPr b="1" dirty="0" i="1" lang="en-US" sz="1300">
                <a:latin typeface="Times New Roman"/>
              </a:rPr>
              <a:t>Legitimacy </a:t>
            </a:r>
            <a:r>
              <a:rPr dirty="0" lang="en-US" sz="1300">
                <a:latin typeface="Times New Roman"/>
              </a:rPr>
              <a:t>is defined as the public’s view of the police as entitled to exercise their authority in order to maintain social order, manage conflicts and solve problems in the community. </a:t>
            </a:r>
            <a:endParaRPr dirty="0" lang="en-US" sz="1300"/>
          </a:p>
          <a:p>
            <a:endParaRPr dirty="0" lang="en-US" sz="1300"/>
          </a:p>
          <a:p>
            <a:r>
              <a:rPr dirty="0" lang="en-US" sz="1300"/>
              <a:t>The actions</a:t>
            </a:r>
            <a:r>
              <a:rPr baseline="0" dirty="0" lang="en-US" sz="1300"/>
              <a:t> of an individual officer will have a direct and fundamental impact by either enhancing or lowering people’s judgments of police legitimacy</a:t>
            </a:r>
          </a:p>
          <a:p>
            <a:endParaRPr baseline="0" dirty="0" lang="en-US" sz="1300"/>
          </a:p>
          <a:p>
            <a:r>
              <a:rPr baseline="0" dirty="0" lang="en-US" sz="1300"/>
              <a:t>The public has always been divided over their feelings about us/the police (or police department)</a:t>
            </a:r>
          </a:p>
          <a:p>
            <a:endParaRPr baseline="0" dirty="0" lang="en-US" sz="1300"/>
          </a:p>
          <a:p>
            <a:r>
              <a:rPr baseline="0" dirty="0" lang="en-US" sz="1300"/>
              <a:t>The can be problematic and can limit law enforcement personnel from fulfilling their role and can create discontent by certain groups of people who may feel unfairly mistreated by police.</a:t>
            </a:r>
          </a:p>
          <a:p>
            <a:endParaRPr baseline="0" dirty="0" lang="en-US" sz="1300"/>
          </a:p>
          <a:p>
            <a:r>
              <a:rPr baseline="0" dirty="0" lang="en-US" sz="1300"/>
              <a:t>This discontent can lead citizens to question the legitimacy of the authority of police as well as the whole criminal justice system.</a:t>
            </a:r>
          </a:p>
          <a:p>
            <a:endParaRPr baseline="0" dirty="0" lang="en-US" sz="1300"/>
          </a:p>
          <a:p>
            <a:r>
              <a:rPr baseline="0" dirty="0" lang="en-US" sz="1300"/>
              <a:t>The EFFECIENCY and EFFECTIVENESS of law enforcement may depend on community satisfaction</a:t>
            </a:r>
          </a:p>
          <a:p>
            <a:endParaRPr baseline="0" dirty="0" lang="en-US" sz="1300"/>
          </a:p>
          <a:p>
            <a:r>
              <a:rPr baseline="0" dirty="0" lang="en-US" sz="1300"/>
              <a:t>Gaining support from the community often leads to compliance with police orders and cooperation with efforts to fight crime.</a:t>
            </a:r>
          </a:p>
          <a:p>
            <a:endParaRPr baseline="0" dirty="0" lang="en-US" sz="1300"/>
          </a:p>
          <a:p>
            <a:r>
              <a:rPr baseline="0" dirty="0" lang="en-US" sz="1300"/>
              <a:t>The perspective of legitimacy encompasses a number of aspects; the most important is procedural justice</a:t>
            </a:r>
          </a:p>
          <a:p>
            <a:endParaRPr baseline="0" dirty="0" lang="en-US" sz="1300"/>
          </a:p>
          <a:p>
            <a:r>
              <a:rPr baseline="0" dirty="0" lang="en-US" sz="1300"/>
              <a:t>WHY DO PEOPLE OBEY THE LAW OR FOLLOW PROCEDURE (POLICE-INTERNAL)?????</a:t>
            </a:r>
          </a:p>
          <a:p>
            <a:r>
              <a:rPr baseline="0" dirty="0" lang="en-US" sz="1300"/>
              <a:t>	Argue that most people obey the law most of the time</a:t>
            </a:r>
          </a:p>
          <a:p>
            <a:r>
              <a:rPr baseline="0" dirty="0" lang="en-US" sz="1300"/>
              <a:t>Deterrence:</a:t>
            </a:r>
          </a:p>
          <a:p>
            <a:r>
              <a:rPr baseline="0" dirty="0" lang="en-US" sz="1300"/>
              <a:t>	1.  Expensive	</a:t>
            </a:r>
          </a:p>
          <a:p>
            <a:r>
              <a:rPr baseline="0" dirty="0" lang="en-US" sz="1300"/>
              <a:t>	2.  Must follow through with punishment (consequences of not obeying)</a:t>
            </a:r>
          </a:p>
          <a:p>
            <a:endParaRPr baseline="0" dirty="0" lang="en-US" sz="1300"/>
          </a:p>
          <a:p>
            <a:r>
              <a:rPr baseline="0" dirty="0" lang="en-US" sz="1300"/>
              <a:t>They also follow the law because it is the right thing to do</a:t>
            </a:r>
          </a:p>
          <a:p>
            <a:r>
              <a:rPr baseline="0" dirty="0" lang="en-US" sz="1300"/>
              <a:t>The police still have the right to tell them what to do (Public trust and legitimacy)</a:t>
            </a:r>
            <a:endParaRPr dirty="0" lang="en-US" sz="1300"/>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4</a:t>
            </a:fld>
            <a:endParaRPr dirty="0" lang="en-US"/>
          </a:p>
        </p:txBody>
      </p:sp>
    </p:spTree>
    <p:extLst>
      <p:ext uri="{BB962C8B-B14F-4D97-AF65-F5344CB8AC3E}">
        <p14:creationId xmlns:p14="http://schemas.microsoft.com/office/powerpoint/2010/main" val="408237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5</a:t>
            </a:fld>
            <a:endParaRPr dirty="0" lang="en-US"/>
          </a:p>
        </p:txBody>
      </p:sp>
    </p:spTree>
    <p:extLst>
      <p:ext uri="{BB962C8B-B14F-4D97-AF65-F5344CB8AC3E}">
        <p14:creationId xmlns:p14="http://schemas.microsoft.com/office/powerpoint/2010/main" val="151816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6</a:t>
            </a:fld>
            <a:endParaRPr dirty="0" lang="en-US"/>
          </a:p>
        </p:txBody>
      </p:sp>
    </p:spTree>
    <p:extLst>
      <p:ext uri="{BB962C8B-B14F-4D97-AF65-F5344CB8AC3E}">
        <p14:creationId xmlns:p14="http://schemas.microsoft.com/office/powerpoint/2010/main" val="151816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normAutofit/>
          </a:bodyPr>
          <a:lstStyle/>
          <a:p>
            <a:pPr indent="-228600" marL="228600">
              <a:buAutoNum type="arabicPeriod"/>
            </a:pPr>
            <a:r>
              <a:rPr baseline="0" dirty="0" lang="en-US"/>
              <a:t>This is not only true within the organization but also with decisions that the organization makes (or it representatives---OFFICERS) every day in the community.</a:t>
            </a:r>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8</a:t>
            </a:fld>
            <a:endParaRPr dirty="0" lang="en-US"/>
          </a:p>
        </p:txBody>
      </p:sp>
    </p:spTree>
    <p:extLst>
      <p:ext uri="{BB962C8B-B14F-4D97-AF65-F5344CB8AC3E}">
        <p14:creationId xmlns:p14="http://schemas.microsoft.com/office/powerpoint/2010/main" val="143342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1219200" y="685800"/>
            <a:ext cx="4648200" cy="3486150"/>
          </a:xfrm>
        </p:spPr>
      </p:sp>
      <p:sp>
        <p:nvSpPr>
          <p:cNvPr id="3" name="Notes Placeholder 2"/>
          <p:cNvSpPr>
            <a:spLocks noGrp="1"/>
          </p:cNvSpPr>
          <p:nvPr>
            <p:ph idx="1" type="body"/>
          </p:nvPr>
        </p:nvSpPr>
        <p:spPr/>
        <p:txBody>
          <a:bodyPr numCol="1">
            <a:normAutofit/>
          </a:bodyPr>
          <a:lstStyle/>
          <a:p>
            <a:pPr indent="-228600" marL="228600">
              <a:buAutoNum type="arabicPeriod"/>
            </a:pPr>
            <a:r>
              <a:rPr baseline="0" dirty="0" lang="en-US"/>
              <a:t>This is not only true within the organization but also with decisions that the organization makes (or it representatives---OFFICERS) every day in the community.</a:t>
            </a:r>
          </a:p>
          <a:p>
            <a:pPr indent="-228600" marL="228600">
              <a:buAutoNum type="arabicPeriod"/>
            </a:pPr>
            <a:endParaRPr baseline="0" dirty="0" lang="en-US"/>
          </a:p>
          <a:p>
            <a:pPr indent="-228600" marL="228600">
              <a:buAutoNum type="arabicPeriod"/>
            </a:pPr>
            <a:r>
              <a:rPr baseline="0" dirty="0" lang="en-US"/>
              <a:t>TANGIBLE ----- PAY</a:t>
            </a:r>
          </a:p>
          <a:p>
            <a:pPr indent="-228600" marL="228600">
              <a:buAutoNum type="arabicPeriod"/>
            </a:pPr>
            <a:r>
              <a:rPr baseline="0" dirty="0" lang="en-US"/>
              <a:t>INTANGIBLE------ </a:t>
            </a:r>
            <a:r>
              <a:rPr baseline="0" dirty="0" lang="en-US" sz="1200"/>
              <a:t>PRAISE</a:t>
            </a:r>
          </a:p>
          <a:p>
            <a:pPr indent="-228600" marL="228600">
              <a:buAutoNum type="arabicPeriod"/>
            </a:pPr>
            <a:endParaRPr dirty="0" lang="en-US"/>
          </a:p>
          <a:p>
            <a:pPr indent="-228600" marL="228600">
              <a:buAutoNum type="arabicPeriod"/>
            </a:pPr>
            <a:r>
              <a:rPr dirty="0" lang="en-US"/>
              <a:t>Allocation of police resources</a:t>
            </a:r>
          </a:p>
          <a:p>
            <a:pPr indent="-228600" marL="228600">
              <a:buAutoNum type="arabicPeriod"/>
            </a:pPr>
            <a:endParaRPr dirty="0" lang="en-US"/>
          </a:p>
          <a:p>
            <a:pPr indent="-228600" marL="228600">
              <a:buAutoNum type="arabicPeriod"/>
            </a:pPr>
            <a:r>
              <a:rPr dirty="0" lang="en-US"/>
              <a:t>Issuance of citations</a:t>
            </a:r>
          </a:p>
          <a:p>
            <a:pPr indent="-228600" marL="228600">
              <a:buAutoNum type="arabicPeriod"/>
            </a:pPr>
            <a:endParaRPr dirty="0" lang="en-US"/>
          </a:p>
          <a:p>
            <a:pPr indent="-228600" marL="228600">
              <a:buAutoNum type="arabicPeriod"/>
            </a:pPr>
            <a:r>
              <a:rPr dirty="0" lang="en-US"/>
              <a:t>Internal…..allocation of manpower</a:t>
            </a:r>
          </a:p>
          <a:p>
            <a:pPr indent="-228600" marL="228600">
              <a:buAutoNum type="arabicPeriod"/>
            </a:pPr>
            <a:endParaRPr baseline="0" dirty="0" lang="en-US" sz="1200"/>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9</a:t>
            </a:fld>
            <a:endParaRPr dirty="0" lang="en-US"/>
          </a:p>
        </p:txBody>
      </p:sp>
    </p:spTree>
    <p:extLst>
      <p:ext uri="{BB962C8B-B14F-4D97-AF65-F5344CB8AC3E}">
        <p14:creationId xmlns:p14="http://schemas.microsoft.com/office/powerpoint/2010/main" val="35350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a:xfrm>
            <a:off x="762000" y="4419600"/>
            <a:ext cx="5608320" cy="4183380"/>
          </a:xfrm>
        </p:spPr>
        <p:txBody>
          <a:bodyPr numCol="1">
            <a:normAutofit/>
          </a:bodyPr>
          <a:lstStyle/>
          <a:p>
            <a:r>
              <a:rPr baseline="0" dirty="0" lang="en-US"/>
              <a:t>Most supervisors have</a:t>
            </a:r>
            <a:r>
              <a:rPr dirty="0" lang="en-US"/>
              <a:t> a good understanding or at least a basic understanding of the principles of procedural justice both with the workforce as well as with the community</a:t>
            </a:r>
            <a:endParaRPr baseline="0" dirty="0" lang="en-US"/>
          </a:p>
          <a:p>
            <a:endParaRPr dirty="0" lang="en-US"/>
          </a:p>
          <a:p>
            <a:r>
              <a:rPr baseline="0" dirty="0" lang="en-US"/>
              <a:t>Most employees have figured out how to use the concepts of procedural justice to gain voluntary compliance possibly</a:t>
            </a:r>
            <a:r>
              <a:rPr dirty="0" lang="en-US"/>
              <a:t> without even realizing that it is the concepts of procedural justice.  </a:t>
            </a:r>
            <a:endParaRPr baseline="0" dirty="0" lang="en-US"/>
          </a:p>
          <a:p>
            <a:endParaRPr dirty="0" lang="en-US"/>
          </a:p>
        </p:txBody>
      </p:sp>
      <p:sp>
        <p:nvSpPr>
          <p:cNvPr id="4" name="Slide Number Placeholder 3"/>
          <p:cNvSpPr>
            <a:spLocks noGrp="1"/>
          </p:cNvSpPr>
          <p:nvPr>
            <p:ph idx="10" sz="quarter" type="sldNum"/>
          </p:nvPr>
        </p:nvSpPr>
        <p:spPr/>
        <p:txBody>
          <a:bodyPr numCol="1"/>
          <a:lstStyle/>
          <a:p>
            <a:fld id="{A7AE2988-BC30-45CA-A967-C2226C709C41}" type="slidenum">
              <a:rPr lang="en-US" smtClean="0"/>
              <a:pPr/>
              <a:t>10</a:t>
            </a:fld>
            <a:endParaRPr dirty="0" lang="en-US"/>
          </a:p>
        </p:txBody>
      </p:sp>
    </p:spTree>
    <p:extLst>
      <p:ext uri="{BB962C8B-B14F-4D97-AF65-F5344CB8AC3E}">
        <p14:creationId xmlns:p14="http://schemas.microsoft.com/office/powerpoint/2010/main" val="1934364148"/>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numCol="1">
            <a:noAutofit/>
          </a:bodyPr>
          <a:lstStyle>
            <a:lvl1pPr>
              <a:lnSpc>
                <a:spcPct val="90000"/>
              </a:lnSpc>
              <a:defRPr sz="5400"/>
            </a:lvl1pPr>
          </a:lstStyle>
          <a:p>
            <a:r>
              <a:rPr lang="en-US"/>
              <a:t>Click to edit Master title style</a:t>
            </a:r>
            <a:endParaRPr dirty="0" lang="en-US"/>
          </a:p>
        </p:txBody>
      </p:sp>
      <p:sp>
        <p:nvSpPr>
          <p:cNvPr id="3" name="Subtitle 2"/>
          <p:cNvSpPr>
            <a:spLocks noGrp="1"/>
          </p:cNvSpPr>
          <p:nvPr>
            <p:ph idx="1" type="subTitle"/>
          </p:nvPr>
        </p:nvSpPr>
        <p:spPr>
          <a:xfrm>
            <a:off x="730249" y="4344988"/>
            <a:ext cx="7681913" cy="461665"/>
          </a:xfrm>
        </p:spPr>
        <p:txBody>
          <a:bodyPr numCol="1">
            <a:noAutofit/>
          </a:bodyPr>
          <a:lstStyle>
            <a:lvl1pPr algn="l" indent="0" marL="0">
              <a:lnSpc>
                <a:spcPct val="90000"/>
              </a:lnSpc>
              <a:spcBef>
                <a:spcPts val="0"/>
              </a:spcBef>
              <a:buNone/>
              <a:defRPr>
                <a:solidFill>
                  <a:schemeClr val="tx1">
                    <a:tint val="75000"/>
                  </a:schemeClr>
                </a:solidFill>
              </a:defRPr>
            </a:lvl1pPr>
            <a:lvl2pPr algn="ctr" indent="0" marL="457182">
              <a:buNone/>
              <a:defRPr>
                <a:solidFill>
                  <a:schemeClr val="tx1">
                    <a:tint val="75000"/>
                  </a:schemeClr>
                </a:solidFill>
              </a:defRPr>
            </a:lvl2pPr>
            <a:lvl3pPr algn="ctr" indent="0" marL="914363">
              <a:buNone/>
              <a:defRPr>
                <a:solidFill>
                  <a:schemeClr val="tx1">
                    <a:tint val="75000"/>
                  </a:schemeClr>
                </a:solidFill>
              </a:defRPr>
            </a:lvl3pPr>
            <a:lvl4pPr algn="ctr" indent="0" marL="1371545">
              <a:buNone/>
              <a:defRPr>
                <a:solidFill>
                  <a:schemeClr val="tx1">
                    <a:tint val="75000"/>
                  </a:schemeClr>
                </a:solidFill>
              </a:defRPr>
            </a:lvl4pPr>
            <a:lvl5pPr algn="ctr" indent="0" marL="1828727">
              <a:buNone/>
              <a:defRPr>
                <a:solidFill>
                  <a:schemeClr val="tx1">
                    <a:tint val="75000"/>
                  </a:schemeClr>
                </a:solidFill>
              </a:defRPr>
            </a:lvl5pPr>
            <a:lvl6pPr algn="ctr" indent="0" marL="2285909">
              <a:buNone/>
              <a:defRPr>
                <a:solidFill>
                  <a:schemeClr val="tx1">
                    <a:tint val="75000"/>
                  </a:schemeClr>
                </a:solidFill>
              </a:defRPr>
            </a:lvl6pPr>
            <a:lvl7pPr algn="ctr" indent="0" marL="2743090">
              <a:buNone/>
              <a:defRPr>
                <a:solidFill>
                  <a:schemeClr val="tx1">
                    <a:tint val="75000"/>
                  </a:schemeClr>
                </a:solidFill>
              </a:defRPr>
            </a:lvl7pPr>
            <a:lvl8pPr algn="ctr" indent="0" marL="3200272">
              <a:buNone/>
              <a:defRPr>
                <a:solidFill>
                  <a:schemeClr val="tx1">
                    <a:tint val="75000"/>
                  </a:schemeClr>
                </a:solidFill>
              </a:defRPr>
            </a:lvl8pPr>
            <a:lvl9pPr algn="ctr" indent="0" marL="3657454">
              <a:buNone/>
              <a:defRPr>
                <a:solidFill>
                  <a:schemeClr val="tx1">
                    <a:tint val="75000"/>
                  </a:schemeClr>
                </a:solidFill>
              </a:defRPr>
            </a:lvl9pPr>
          </a:lstStyle>
          <a:p>
            <a:r>
              <a:rPr lang="en-US"/>
              <a:t>Click to edit Master subtitle style</a:t>
            </a:r>
            <a:endParaRPr dirty="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numCol="1"/>
          <a:lstStyle/>
          <a:p>
            <a:r>
              <a:rPr lang="en-US"/>
              <a:t>Click to edit Master title style</a:t>
            </a:r>
            <a:endParaRPr dirty="0" lang="en-US"/>
          </a:p>
        </p:txBody>
      </p:sp>
      <p:sp>
        <p:nvSpPr>
          <p:cNvPr id="6" name="Text Placeholder 5"/>
          <p:cNvSpPr>
            <a:spLocks noGrp="1"/>
          </p:cNvSpPr>
          <p:nvPr>
            <p:ph idx="10" sz="quarter" type="body"/>
          </p:nvPr>
        </p:nvSpPr>
        <p:spPr bwMode="white">
          <a:xfrm>
            <a:off x="381000" y="1411553"/>
            <a:ext cx="8382000" cy="2200602"/>
          </a:xfrm>
        </p:spPr>
        <p:txBody>
          <a:bodyPr numCol="1"/>
          <a:lstStyle>
            <a:lvl1pPr>
              <a:buClr>
                <a:schemeClr val="tx1"/>
              </a:buClr>
              <a:buSzPct val="70000"/>
              <a:buFont charset="2" pitchFamily="2" typeface="Wingdings"/>
              <a:buChar char="l"/>
              <a:defRPr/>
            </a:lvl1pPr>
            <a:lvl2pPr>
              <a:buClr>
                <a:schemeClr val="tx1"/>
              </a:buClr>
              <a:buSzPct val="70000"/>
              <a:buFont charset="2" pitchFamily="2" typeface="Wingdings"/>
              <a:buChar char="l"/>
              <a:defRPr/>
            </a:lvl2pPr>
            <a:lvl3pPr>
              <a:buClr>
                <a:schemeClr val="tx1"/>
              </a:buClr>
              <a:buSzPct val="70000"/>
              <a:buFont charset="2" pitchFamily="2" typeface="Wingdings"/>
              <a:buChar char="l"/>
              <a:defRPr/>
            </a:lvl3pPr>
            <a:lvl4pPr>
              <a:buClr>
                <a:schemeClr val="tx1"/>
              </a:buClr>
              <a:buSzPct val="70000"/>
              <a:buFont charset="2" pitchFamily="2" typeface="Wingdings"/>
              <a:buChar char="l"/>
              <a:defRPr/>
            </a:lvl4pPr>
            <a:lvl5pPr>
              <a:buClr>
                <a:schemeClr val="tx1"/>
              </a:buClr>
              <a:buSzPct val="70000"/>
              <a:buFont charset="2" pitchFamily="2" typeface="Wingdings"/>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numCol="1"/>
          <a:lstStyle/>
          <a:p>
            <a:r>
              <a:rPr lang="en-US"/>
              <a:t>Click to edit Master title style</a:t>
            </a:r>
            <a:endParaRPr dirty="0" lang="en-US"/>
          </a:p>
        </p:txBody>
      </p:sp>
      <p:sp>
        <p:nvSpPr>
          <p:cNvPr id="6" name="Text Placeholder 5"/>
          <p:cNvSpPr>
            <a:spLocks noGrp="1"/>
          </p:cNvSpPr>
          <p:nvPr>
            <p:ph idx="10" sz="quarter" type="body"/>
          </p:nvPr>
        </p:nvSpPr>
        <p:spPr bwMode="white">
          <a:xfrm>
            <a:off x="381000" y="1411553"/>
            <a:ext cx="8382000" cy="2200602"/>
          </a:xfrm>
        </p:spPr>
        <p:txBody>
          <a:bodyPr numCol="1"/>
          <a:lstStyle>
            <a:lvl1pPr>
              <a:buClr>
                <a:schemeClr val="tx1"/>
              </a:buClr>
              <a:buSzPct val="70000"/>
              <a:buFont charset="2" pitchFamily="2" typeface="Wingdings"/>
              <a:buChar char="l"/>
              <a:defRPr/>
            </a:lvl1pPr>
            <a:lvl2pPr>
              <a:buClr>
                <a:schemeClr val="tx1"/>
              </a:buClr>
              <a:buSzPct val="70000"/>
              <a:buFont charset="2" pitchFamily="2" typeface="Wingdings"/>
              <a:buChar char="l"/>
              <a:defRPr/>
            </a:lvl2pPr>
            <a:lvl3pPr>
              <a:buClr>
                <a:schemeClr val="tx1"/>
              </a:buClr>
              <a:buSzPct val="70000"/>
              <a:buFont charset="2" pitchFamily="2" typeface="Wingdings"/>
              <a:buChar char="l"/>
              <a:defRPr/>
            </a:lvl3pPr>
            <a:lvl4pPr>
              <a:buClr>
                <a:schemeClr val="tx1"/>
              </a:buClr>
              <a:buSzPct val="70000"/>
              <a:buFont charset="2" pitchFamily="2" typeface="Wingdings"/>
              <a:buChar char="l"/>
              <a:defRPr/>
            </a:lvl4pPr>
            <a:lvl5pPr>
              <a:buClr>
                <a:schemeClr val="tx1"/>
              </a:buClr>
              <a:buSzPct val="70000"/>
              <a:buFont charset="2" pitchFamily="2" typeface="Wingdings"/>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Text Placeholder 6"/>
          <p:cNvSpPr>
            <a:spLocks noGrp="1"/>
          </p:cNvSpPr>
          <p:nvPr>
            <p:ph idx="11" sz="quarter" type="body"/>
          </p:nvPr>
        </p:nvSpPr>
        <p:spPr>
          <a:xfrm>
            <a:off x="0" y="6238875"/>
            <a:ext cx="9144001" cy="619125"/>
          </a:xfrm>
          <a:solidFill>
            <a:srgbClr val="FFFF99"/>
          </a:solidFill>
        </p:spPr>
        <p:txBody>
          <a:bodyPr anchor="b" anchorCtr="0" bIns="76197" lIns="152394" numCol="1" rIns="152394" tIns="76197" wrap="square">
            <a:noAutofit/>
          </a:bodyPr>
          <a:lstStyle>
            <a:lvl1pPr algn="r">
              <a:buFont charset="0" pitchFamily="34" typeface="Arial"/>
              <a:buNone/>
              <a:defRPr>
                <a:solidFill>
                  <a:srgbClr val="000000"/>
                </a:solidFill>
                <a:effectLst/>
                <a:latin typeface="+mj-lt"/>
              </a:defRPr>
            </a:lvl1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numCol="1">
            <a:noAutofit/>
          </a:bodyPr>
          <a:lstStyle>
            <a:lvl1pPr>
              <a:lnSpc>
                <a:spcPct val="90000"/>
              </a:lnSpc>
              <a:defRPr sz="5400"/>
            </a:lvl1pPr>
          </a:lstStyle>
          <a:p>
            <a:r>
              <a:rPr lang="en-US"/>
              <a:t>Click to edit Master title style</a:t>
            </a:r>
            <a:endParaRPr dirty="0" lang="en-US"/>
          </a:p>
        </p:txBody>
      </p:sp>
      <p:sp>
        <p:nvSpPr>
          <p:cNvPr id="3" name="Subtitle 2"/>
          <p:cNvSpPr>
            <a:spLocks noGrp="1"/>
          </p:cNvSpPr>
          <p:nvPr>
            <p:ph idx="1" type="subTitle"/>
          </p:nvPr>
        </p:nvSpPr>
        <p:spPr>
          <a:xfrm>
            <a:off x="1368955" y="4344988"/>
            <a:ext cx="7043208" cy="461665"/>
          </a:xfrm>
        </p:spPr>
        <p:txBody>
          <a:bodyPr numCol="1">
            <a:noAutofit/>
          </a:bodyPr>
          <a:lstStyle>
            <a:lvl1pPr algn="l" indent="0" marL="0">
              <a:lnSpc>
                <a:spcPct val="90000"/>
              </a:lnSpc>
              <a:spcBef>
                <a:spcPts val="0"/>
              </a:spcBef>
              <a:buNone/>
              <a:defRPr>
                <a:solidFill>
                  <a:schemeClr val="tx1">
                    <a:tint val="75000"/>
                  </a:schemeClr>
                </a:solidFill>
              </a:defRPr>
            </a:lvl1pPr>
            <a:lvl2pPr algn="ctr" indent="0" marL="457182">
              <a:buNone/>
              <a:defRPr>
                <a:solidFill>
                  <a:schemeClr val="tx1">
                    <a:tint val="75000"/>
                  </a:schemeClr>
                </a:solidFill>
              </a:defRPr>
            </a:lvl2pPr>
            <a:lvl3pPr algn="ctr" indent="0" marL="914363">
              <a:buNone/>
              <a:defRPr>
                <a:solidFill>
                  <a:schemeClr val="tx1">
                    <a:tint val="75000"/>
                  </a:schemeClr>
                </a:solidFill>
              </a:defRPr>
            </a:lvl3pPr>
            <a:lvl4pPr algn="ctr" indent="0" marL="1371545">
              <a:buNone/>
              <a:defRPr>
                <a:solidFill>
                  <a:schemeClr val="tx1">
                    <a:tint val="75000"/>
                  </a:schemeClr>
                </a:solidFill>
              </a:defRPr>
            </a:lvl4pPr>
            <a:lvl5pPr algn="ctr" indent="0" marL="1828727">
              <a:buNone/>
              <a:defRPr>
                <a:solidFill>
                  <a:schemeClr val="tx1">
                    <a:tint val="75000"/>
                  </a:schemeClr>
                </a:solidFill>
              </a:defRPr>
            </a:lvl5pPr>
            <a:lvl6pPr algn="ctr" indent="0" marL="2285909">
              <a:buNone/>
              <a:defRPr>
                <a:solidFill>
                  <a:schemeClr val="tx1">
                    <a:tint val="75000"/>
                  </a:schemeClr>
                </a:solidFill>
              </a:defRPr>
            </a:lvl6pPr>
            <a:lvl7pPr algn="ctr" indent="0" marL="2743090">
              <a:buNone/>
              <a:defRPr>
                <a:solidFill>
                  <a:schemeClr val="tx1">
                    <a:tint val="75000"/>
                  </a:schemeClr>
                </a:solidFill>
              </a:defRPr>
            </a:lvl7pPr>
            <a:lvl8pPr algn="ctr" indent="0" marL="3200272">
              <a:buNone/>
              <a:defRPr>
                <a:solidFill>
                  <a:schemeClr val="tx1">
                    <a:tint val="75000"/>
                  </a:schemeClr>
                </a:solidFill>
              </a:defRPr>
            </a:lvl8pPr>
            <a:lvl9pPr algn="ctr" indent="0" marL="3657454">
              <a:buNone/>
              <a:defRPr>
                <a:solidFill>
                  <a:schemeClr val="tx1">
                    <a:tint val="75000"/>
                  </a:schemeClr>
                </a:solidFill>
              </a:defRPr>
            </a:lvl9pPr>
          </a:lstStyle>
          <a:p>
            <a:r>
              <a:rPr lang="en-US"/>
              <a:t>Click to edit Master subtitle style</a:t>
            </a:r>
            <a:endParaRPr dirty="0" lang="en-US"/>
          </a:p>
        </p:txBody>
      </p:sp>
      <p:sp>
        <p:nvSpPr>
          <p:cNvPr id="7" name="Text Placeholder 6"/>
          <p:cNvSpPr>
            <a:spLocks noGrp="1"/>
          </p:cNvSpPr>
          <p:nvPr>
            <p:ph hasCustomPrompt="1" idx="10" sz="quarter" type="body"/>
          </p:nvPr>
        </p:nvSpPr>
        <p:spPr>
          <a:xfrm>
            <a:off x="722049" y="2355850"/>
            <a:ext cx="7690114" cy="1384994"/>
          </a:xfrm>
        </p:spPr>
        <p:txBody>
          <a:bodyPr anchor="t" anchorCtr="0" numCol="1">
            <a:noAutofit/>
            <a:scene3d>
              <a:camera prst="orthographicFront"/>
              <a:lightRig dir="t" rig="flat"/>
            </a:scene3d>
            <a:sp3d contourW="2540" extrusionH="88900">
              <a:bevelT h="31750" w="38100"/>
              <a:contourClr>
                <a:srgbClr val="F4A234"/>
              </a:contourClr>
            </a:sp3d>
          </a:bodyPr>
          <a:lstStyle>
            <a:lvl1pPr algn="l" indent="0" marL="0">
              <a:buFont charset="0" pitchFamily="34" typeface="Arial"/>
              <a:buNone/>
              <a:defRPr b="1" baseline="0" cap="none" dirty="0" i="1" kern="1200" kumimoji="0" lang="en-US" noProof="0" normalizeH="0" smtClean="0" spc="-642" strike="noStrike" sz="10000" u="none">
                <a:ln w="11430"/>
                <a:gradFill>
                  <a:gsLst>
                    <a:gs pos="0">
                      <a:srgbClr val="FF9929">
                        <a:lumMod val="20000"/>
                        <a:lumOff val="80000"/>
                      </a:srgbClr>
                    </a:gs>
                    <a:gs pos="28000">
                      <a:srgbClr val="F8F57B"/>
                    </a:gs>
                    <a:gs pos="62000">
                      <a:srgbClr val="D5B953"/>
                    </a:gs>
                    <a:gs pos="88000">
                      <a:srgbClr val="D1943B"/>
                    </a:gs>
                  </a:gsLst>
                  <a:lin ang="5400000" scaled="0"/>
                </a:gradFill>
                <a:effectLst>
                  <a:outerShdw algn="tl" blurRad="50800" dir="5460000" dist="39000">
                    <a:srgbClr val="000000">
                      <a:alpha val="38000"/>
                    </a:srgbClr>
                  </a:outerShdw>
                </a:effectLst>
                <a:uLnTx/>
                <a:uFillTx/>
                <a:latin typeface="+mn-lt"/>
                <a:ea typeface="+mn-ea"/>
                <a:cs typeface="+mn-cs"/>
              </a:defRPr>
            </a:lvl1pPr>
          </a:lstStyle>
          <a:p>
            <a:pPr lvl="0"/>
            <a:r>
              <a:rPr dirty="0" lang="en-US"/>
              <a:t>click to…</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6" name="Text Placeholder 5"/>
          <p:cNvSpPr>
            <a:spLocks noGrp="1"/>
          </p:cNvSpPr>
          <p:nvPr>
            <p:ph idx="10" sz="quarter" type="body"/>
          </p:nvPr>
        </p:nvSpPr>
        <p:spPr>
          <a:xfrm>
            <a:off x="722313" y="1905000"/>
            <a:ext cx="8040688" cy="1938992"/>
          </a:xfrm>
        </p:spPr>
        <p:txBody>
          <a:bodyPr numCol="1"/>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F1C6-DB5D-45BE-989C-1E8606347509}"/>
              </a:ext>
            </a:extLst>
          </p:cNvPr>
          <p:cNvSpPr>
            <a:spLocks noGrp="1"/>
          </p:cNvSpPr>
          <p:nvPr>
            <p:ph type="ctrTitle"/>
          </p:nvPr>
        </p:nvSpPr>
        <p:spPr>
          <a:xfrm>
            <a:off x="1143000" y="1122363"/>
            <a:ext cx="6858000" cy="2387600"/>
          </a:xfrm>
        </p:spPr>
        <p:txBody>
          <a:bodyPr anchor="b" numCol="1"/>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DB8B743-EF20-470C-8166-62B207A9D531}"/>
              </a:ext>
            </a:extLst>
          </p:cNvPr>
          <p:cNvSpPr>
            <a:spLocks noGrp="1"/>
          </p:cNvSpPr>
          <p:nvPr>
            <p:ph idx="1" type="subTitle"/>
          </p:nvPr>
        </p:nvSpPr>
        <p:spPr>
          <a:xfrm>
            <a:off x="1143000" y="3602038"/>
            <a:ext cx="6858000" cy="1655762"/>
          </a:xfrm>
        </p:spPr>
        <p:txBody>
          <a:bodyPr numCol="1"/>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3C1C633-C04D-4C51-83D3-740592055F52}"/>
              </a:ext>
            </a:extLst>
          </p:cNvPr>
          <p:cNvSpPr>
            <a:spLocks noGrp="1"/>
          </p:cNvSpPr>
          <p:nvPr>
            <p:ph idx="10" sz="half" type="dt"/>
          </p:nvPr>
        </p:nvSpPr>
        <p:spPr/>
        <p:txBody>
          <a:bodyPr numCol="1"/>
          <a:lstStyle/>
          <a:p>
            <a:fld id="{444FA04C-D7CF-4861-95F0-3F5ACF508755}" type="datetimeFigureOut">
              <a:rPr lang="en-US" smtClean="0"/>
              <a:t>2/21/2024</a:t>
            </a:fld>
            <a:endParaRPr dirty="0" lang="en-US"/>
          </a:p>
        </p:txBody>
      </p:sp>
      <p:sp>
        <p:nvSpPr>
          <p:cNvPr id="5" name="Footer Placeholder 4">
            <a:extLst>
              <a:ext uri="{FF2B5EF4-FFF2-40B4-BE49-F238E27FC236}">
                <a16:creationId xmlns:a16="http://schemas.microsoft.com/office/drawing/2014/main" id="{C100F46E-5F2A-4AA6-A138-C3A999284DB2}"/>
              </a:ext>
            </a:extLst>
          </p:cNvPr>
          <p:cNvSpPr>
            <a:spLocks noGrp="1"/>
          </p:cNvSpPr>
          <p:nvPr>
            <p:ph idx="11" sz="quarter" type="ftr"/>
          </p:nvPr>
        </p:nvSpPr>
        <p:spPr/>
        <p:txBody>
          <a:bodyPr numCol="1"/>
          <a:lstStyle/>
          <a:p>
            <a:endParaRPr dirty="0" lang="en-US"/>
          </a:p>
        </p:txBody>
      </p:sp>
      <p:sp>
        <p:nvSpPr>
          <p:cNvPr id="6" name="Slide Number Placeholder 5">
            <a:extLst>
              <a:ext uri="{FF2B5EF4-FFF2-40B4-BE49-F238E27FC236}">
                <a16:creationId xmlns:a16="http://schemas.microsoft.com/office/drawing/2014/main" id="{2DE3CF5D-39C0-4E23-B4DD-35A415812C7C}"/>
              </a:ext>
            </a:extLst>
          </p:cNvPr>
          <p:cNvSpPr>
            <a:spLocks noGrp="1"/>
          </p:cNvSpPr>
          <p:nvPr>
            <p:ph idx="12" sz="quarter" type="sldNum"/>
          </p:nvPr>
        </p:nvSpPr>
        <p:spPr/>
        <p:txBody>
          <a:bodyPr numCol="1"/>
          <a:lstStyle/>
          <a:p>
            <a:fld id="{4FAB73BC-B049-4115-A692-8D63A059BFB8}" type="slidenum">
              <a:rPr lang="en-US" smtClean="0"/>
              <a:pPr/>
              <a:t>‹#›</a:t>
            </a:fld>
            <a:endParaRPr dirty="0" lang="en-US"/>
          </a:p>
        </p:txBody>
      </p:sp>
    </p:spTree>
    <p:extLst>
      <p:ext uri="{BB962C8B-B14F-4D97-AF65-F5344CB8AC3E}">
        <p14:creationId xmlns:p14="http://schemas.microsoft.com/office/powerpoint/2010/main" val="28765651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6" name="Text Placeholder 5"/>
          <p:cNvSpPr>
            <a:spLocks noGrp="1"/>
          </p:cNvSpPr>
          <p:nvPr>
            <p:ph idx="10" sz="quarter" type="body"/>
          </p:nvPr>
        </p:nvSpPr>
        <p:spPr>
          <a:xfrm>
            <a:off x="381000" y="1411552"/>
            <a:ext cx="8382000" cy="2210862"/>
          </a:xfrm>
        </p:spPr>
        <p:txBody>
          <a:bodyPr numCol="1"/>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Tree>
    <p:extLst>
      <p:ext uri="{BB962C8B-B14F-4D97-AF65-F5344CB8AC3E}">
        <p14:creationId xmlns:p14="http://schemas.microsoft.com/office/powerpoint/2010/main" val="41184924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8C420-57B9-4092-9157-239A8DA20111}"/>
              </a:ext>
            </a:extLst>
          </p:cNvPr>
          <p:cNvSpPr>
            <a:spLocks noGrp="1"/>
          </p:cNvSpPr>
          <p:nvPr>
            <p:ph idx="10" sz="half" type="dt"/>
          </p:nvPr>
        </p:nvSpPr>
        <p:spPr/>
        <p:txBody>
          <a:bodyPr numCol="1"/>
          <a:lstStyle/>
          <a:p>
            <a:fld id="{B7B41777-83B6-4CFA-89A1-52400FB2059F}" type="datetimeFigureOut">
              <a:rPr lang="en-US" smtClean="0"/>
              <a:t>2/21/2024</a:t>
            </a:fld>
            <a:endParaRPr dirty="0" lang="en-US"/>
          </a:p>
        </p:txBody>
      </p:sp>
      <p:sp>
        <p:nvSpPr>
          <p:cNvPr id="3" name="Footer Placeholder 2">
            <a:extLst>
              <a:ext uri="{FF2B5EF4-FFF2-40B4-BE49-F238E27FC236}">
                <a16:creationId xmlns:a16="http://schemas.microsoft.com/office/drawing/2014/main" id="{AAD46C02-C983-4724-BDE9-253D62D1BDB8}"/>
              </a:ext>
            </a:extLst>
          </p:cNvPr>
          <p:cNvSpPr>
            <a:spLocks noGrp="1"/>
          </p:cNvSpPr>
          <p:nvPr>
            <p:ph idx="11" sz="quarter" type="ftr"/>
          </p:nvPr>
        </p:nvSpPr>
        <p:spPr/>
        <p:txBody>
          <a:bodyPr numCol="1"/>
          <a:lstStyle/>
          <a:p>
            <a:endParaRPr dirty="0" lang="en-US"/>
          </a:p>
        </p:txBody>
      </p:sp>
      <p:sp>
        <p:nvSpPr>
          <p:cNvPr id="4" name="Slide Number Placeholder 3">
            <a:extLst>
              <a:ext uri="{FF2B5EF4-FFF2-40B4-BE49-F238E27FC236}">
                <a16:creationId xmlns:a16="http://schemas.microsoft.com/office/drawing/2014/main" id="{1E4D0DC8-D16E-44F0-8381-A0D989DA291B}"/>
              </a:ext>
            </a:extLst>
          </p:cNvPr>
          <p:cNvSpPr>
            <a:spLocks noGrp="1"/>
          </p:cNvSpPr>
          <p:nvPr>
            <p:ph idx="12" sz="quarter" type="sldNum"/>
          </p:nvPr>
        </p:nvSpPr>
        <p:spPr/>
        <p:txBody>
          <a:bodyPr numCol="1"/>
          <a:lstStyle/>
          <a:p>
            <a:fld id="{4FAB73BC-B049-4115-A692-8D63A059BFB8}" type="slidenum">
              <a:rPr lang="en-US" smtClean="0"/>
              <a:t>‹#›</a:t>
            </a:fld>
            <a:endParaRPr dirty="0" lang="en-US"/>
          </a:p>
        </p:txBody>
      </p:sp>
    </p:spTree>
    <p:extLst>
      <p:ext uri="{BB962C8B-B14F-4D97-AF65-F5344CB8AC3E}">
        <p14:creationId xmlns:p14="http://schemas.microsoft.com/office/powerpoint/2010/main" val="39331383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numCol="1">
            <a:noAutofit/>
          </a:bodyPr>
          <a:lstStyle>
            <a:lvl1pPr>
              <a:lnSpc>
                <a:spcPct val="90000"/>
              </a:lnSpc>
              <a:defRPr sz="5400"/>
            </a:lvl1pPr>
          </a:lstStyle>
          <a:p>
            <a:r>
              <a:rPr lang="en-US"/>
              <a:t>Click to edit Master title style</a:t>
            </a:r>
            <a:endParaRPr dirty="0" lang="en-US"/>
          </a:p>
        </p:txBody>
      </p:sp>
      <p:sp>
        <p:nvSpPr>
          <p:cNvPr id="3" name="Subtitle 2"/>
          <p:cNvSpPr>
            <a:spLocks noGrp="1"/>
          </p:cNvSpPr>
          <p:nvPr>
            <p:ph idx="1" type="subTitle"/>
          </p:nvPr>
        </p:nvSpPr>
        <p:spPr>
          <a:xfrm>
            <a:off x="1368955" y="4344988"/>
            <a:ext cx="7043208" cy="461665"/>
          </a:xfrm>
        </p:spPr>
        <p:txBody>
          <a:bodyPr numCol="1">
            <a:noAutofit/>
          </a:bodyPr>
          <a:lstStyle>
            <a:lvl1pPr algn="l" indent="0" marL="0">
              <a:lnSpc>
                <a:spcPct val="90000"/>
              </a:lnSpc>
              <a:spcBef>
                <a:spcPts val="0"/>
              </a:spcBef>
              <a:buNone/>
              <a:defRPr>
                <a:solidFill>
                  <a:schemeClr val="tx1">
                    <a:tint val="75000"/>
                  </a:schemeClr>
                </a:solidFill>
              </a:defRPr>
            </a:lvl1pPr>
            <a:lvl2pPr algn="ctr" indent="0" marL="457182">
              <a:buNone/>
              <a:defRPr>
                <a:solidFill>
                  <a:schemeClr val="tx1">
                    <a:tint val="75000"/>
                  </a:schemeClr>
                </a:solidFill>
              </a:defRPr>
            </a:lvl2pPr>
            <a:lvl3pPr algn="ctr" indent="0" marL="914363">
              <a:buNone/>
              <a:defRPr>
                <a:solidFill>
                  <a:schemeClr val="tx1">
                    <a:tint val="75000"/>
                  </a:schemeClr>
                </a:solidFill>
              </a:defRPr>
            </a:lvl3pPr>
            <a:lvl4pPr algn="ctr" indent="0" marL="1371545">
              <a:buNone/>
              <a:defRPr>
                <a:solidFill>
                  <a:schemeClr val="tx1">
                    <a:tint val="75000"/>
                  </a:schemeClr>
                </a:solidFill>
              </a:defRPr>
            </a:lvl4pPr>
            <a:lvl5pPr algn="ctr" indent="0" marL="1828727">
              <a:buNone/>
              <a:defRPr>
                <a:solidFill>
                  <a:schemeClr val="tx1">
                    <a:tint val="75000"/>
                  </a:schemeClr>
                </a:solidFill>
              </a:defRPr>
            </a:lvl5pPr>
            <a:lvl6pPr algn="ctr" indent="0" marL="2285909">
              <a:buNone/>
              <a:defRPr>
                <a:solidFill>
                  <a:schemeClr val="tx1">
                    <a:tint val="75000"/>
                  </a:schemeClr>
                </a:solidFill>
              </a:defRPr>
            </a:lvl6pPr>
            <a:lvl7pPr algn="ctr" indent="0" marL="2743090">
              <a:buNone/>
              <a:defRPr>
                <a:solidFill>
                  <a:schemeClr val="tx1">
                    <a:tint val="75000"/>
                  </a:schemeClr>
                </a:solidFill>
              </a:defRPr>
            </a:lvl7pPr>
            <a:lvl8pPr algn="ctr" indent="0" marL="3200272">
              <a:buNone/>
              <a:defRPr>
                <a:solidFill>
                  <a:schemeClr val="tx1">
                    <a:tint val="75000"/>
                  </a:schemeClr>
                </a:solidFill>
              </a:defRPr>
            </a:lvl8pPr>
            <a:lvl9pPr algn="ctr" indent="0" marL="3657454">
              <a:buNone/>
              <a:defRPr>
                <a:solidFill>
                  <a:schemeClr val="tx1">
                    <a:tint val="75000"/>
                  </a:schemeClr>
                </a:solidFill>
              </a:defRPr>
            </a:lvl9pPr>
          </a:lstStyle>
          <a:p>
            <a:r>
              <a:rPr lang="en-US"/>
              <a:t>Click to edit Master subtitle style</a:t>
            </a:r>
            <a:endParaRPr dirty="0" lang="en-US"/>
          </a:p>
        </p:txBody>
      </p:sp>
      <p:sp>
        <p:nvSpPr>
          <p:cNvPr id="7" name="Text Placeholder 6"/>
          <p:cNvSpPr>
            <a:spLocks noGrp="1"/>
          </p:cNvSpPr>
          <p:nvPr>
            <p:ph hasCustomPrompt="1" idx="10" sz="quarter" type="body"/>
          </p:nvPr>
        </p:nvSpPr>
        <p:spPr>
          <a:xfrm>
            <a:off x="722049" y="2355850"/>
            <a:ext cx="7690114" cy="1384994"/>
          </a:xfrm>
        </p:spPr>
        <p:txBody>
          <a:bodyPr anchor="t" anchorCtr="0" numCol="1">
            <a:noAutofit/>
            <a:scene3d>
              <a:camera prst="orthographicFront"/>
              <a:lightRig dir="t" rig="flat"/>
            </a:scene3d>
            <a:sp3d contourW="2540" extrusionH="88900">
              <a:bevelT h="31750" w="38100"/>
              <a:contourClr>
                <a:srgbClr val="F4A234"/>
              </a:contourClr>
            </a:sp3d>
          </a:bodyPr>
          <a:lstStyle>
            <a:lvl1pPr algn="l" indent="0" marL="0">
              <a:buFont charset="0" pitchFamily="34" typeface="Arial"/>
              <a:buNone/>
              <a:defRPr b="1" baseline="0" cap="none" dirty="0" i="1" kern="1200" kumimoji="0" lang="en-US" noProof="0" normalizeH="0" smtClean="0" spc="-642" strike="noStrike" sz="10000" u="none">
                <a:ln w="11430"/>
                <a:gradFill>
                  <a:gsLst>
                    <a:gs pos="0">
                      <a:srgbClr val="FF9929">
                        <a:lumMod val="20000"/>
                        <a:lumOff val="80000"/>
                      </a:srgbClr>
                    </a:gs>
                    <a:gs pos="28000">
                      <a:srgbClr val="F8F57B"/>
                    </a:gs>
                    <a:gs pos="62000">
                      <a:srgbClr val="D5B953"/>
                    </a:gs>
                    <a:gs pos="88000">
                      <a:srgbClr val="D1943B"/>
                    </a:gs>
                  </a:gsLst>
                  <a:lin ang="5400000" scaled="0"/>
                </a:gradFill>
                <a:effectLst>
                  <a:outerShdw algn="tl" blurRad="50800" dir="5460000" dist="39000">
                    <a:srgbClr val="000000">
                      <a:alpha val="38000"/>
                    </a:srgbClr>
                  </a:outerShdw>
                </a:effectLst>
                <a:uLnTx/>
                <a:uFillTx/>
                <a:latin typeface="+mn-lt"/>
                <a:ea typeface="+mn-ea"/>
                <a:cs typeface="+mn-cs"/>
              </a:defRPr>
            </a:lvl1pPr>
          </a:lstStyle>
          <a:p>
            <a:pPr lvl="0"/>
            <a:r>
              <a:rPr dirty="0" lang="en-US"/>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6" name="Text Placeholder 5"/>
          <p:cNvSpPr>
            <a:spLocks noGrp="1"/>
          </p:cNvSpPr>
          <p:nvPr>
            <p:ph idx="10" sz="quarter" type="body"/>
          </p:nvPr>
        </p:nvSpPr>
        <p:spPr>
          <a:xfrm>
            <a:off x="381000" y="1411552"/>
            <a:ext cx="8382000" cy="2210862"/>
          </a:xfrm>
        </p:spPr>
        <p:txBody>
          <a:bodyPr numCol="1"/>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numCol="1"/>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sz="half"/>
          </p:nvPr>
        </p:nvSpPr>
        <p:spPr>
          <a:xfrm>
            <a:off x="381000" y="1411553"/>
            <a:ext cx="4114800" cy="2129814"/>
          </a:xfrm>
        </p:spPr>
        <p:txBody>
          <a:bodyPr numCol="1"/>
          <a:lstStyle>
            <a:lvl1pPr indent="-339976" marL="339976">
              <a:lnSpc>
                <a:spcPct val="90000"/>
              </a:lnSpc>
              <a:defRPr sz="2800"/>
            </a:lvl1pPr>
            <a:lvl2pPr indent="-325424" marL="673338">
              <a:lnSpc>
                <a:spcPct val="90000"/>
              </a:lnSpc>
              <a:defRPr sz="2400"/>
            </a:lvl2pPr>
            <a:lvl3pPr indent="-288384" marL="953785">
              <a:lnSpc>
                <a:spcPct val="90000"/>
              </a:lnSpc>
              <a:defRPr sz="2000"/>
            </a:lvl3pPr>
            <a:lvl4pPr indent="-273833" marL="1227618">
              <a:lnSpc>
                <a:spcPct val="90000"/>
              </a:lnSpc>
              <a:defRPr sz="1800"/>
            </a:lvl4pPr>
            <a:lvl5pPr indent="-280447" marL="1516002">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Content Placeholder 3"/>
          <p:cNvSpPr>
            <a:spLocks noGrp="1"/>
          </p:cNvSpPr>
          <p:nvPr>
            <p:ph idx="2" sz="half"/>
          </p:nvPr>
        </p:nvSpPr>
        <p:spPr>
          <a:xfrm>
            <a:off x="4648200" y="1411553"/>
            <a:ext cx="4114800" cy="2129814"/>
          </a:xfrm>
        </p:spPr>
        <p:txBody>
          <a:bodyPr numCol="1"/>
          <a:lstStyle>
            <a:lvl1pPr indent="-347914" marL="347914">
              <a:lnSpc>
                <a:spcPct val="90000"/>
              </a:lnSpc>
              <a:defRPr sz="2800"/>
            </a:lvl1pPr>
            <a:lvl2pPr indent="-339976" marL="673338">
              <a:lnSpc>
                <a:spcPct val="90000"/>
              </a:lnSpc>
              <a:defRPr sz="2400"/>
            </a:lvl2pPr>
            <a:lvl3pPr indent="-302936" marL="961722">
              <a:lnSpc>
                <a:spcPct val="90000"/>
              </a:lnSpc>
              <a:defRPr sz="2000"/>
            </a:lvl3pPr>
            <a:lvl4pPr indent="-265896" marL="1227618">
              <a:lnSpc>
                <a:spcPct val="90000"/>
              </a:lnSpc>
              <a:defRPr sz="1800"/>
            </a:lvl4pPr>
            <a:lvl5pPr indent="-273833" marL="1516002">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endParaRPr dirty="0" lang="en-US"/>
          </a:p>
        </p:txBody>
      </p:sp>
      <p:sp>
        <p:nvSpPr>
          <p:cNvPr id="3" name="Text Placeholder 2"/>
          <p:cNvSpPr>
            <a:spLocks noGrp="1"/>
          </p:cNvSpPr>
          <p:nvPr>
            <p:ph idx="1" type="body"/>
          </p:nvPr>
        </p:nvSpPr>
        <p:spPr>
          <a:xfrm>
            <a:off x="381000" y="1411553"/>
            <a:ext cx="4114800" cy="692498"/>
          </a:xfrm>
        </p:spPr>
        <p:txBody>
          <a:bodyPr anchor="b" numCol="1"/>
          <a:lstStyle>
            <a:lvl1pPr indent="0" marL="0">
              <a:lnSpc>
                <a:spcPct val="90000"/>
              </a:lnSpc>
              <a:spcBef>
                <a:spcPts val="0"/>
              </a:spcBef>
              <a:buNone/>
              <a:defRPr b="1" sz="2500"/>
            </a:lvl1pPr>
            <a:lvl2pPr indent="0" marL="457182">
              <a:buNone/>
              <a:defRPr b="1" sz="2000"/>
            </a:lvl2pPr>
            <a:lvl3pPr indent="0" marL="914363">
              <a:buNone/>
              <a:defRPr b="1" sz="1800"/>
            </a:lvl3pPr>
            <a:lvl4pPr indent="0" marL="1371545">
              <a:buNone/>
              <a:defRPr b="1" sz="1600"/>
            </a:lvl4pPr>
            <a:lvl5pPr indent="0" marL="1828727">
              <a:buNone/>
              <a:defRPr b="1" sz="1600"/>
            </a:lvl5pPr>
            <a:lvl6pPr indent="0" marL="2285909">
              <a:buNone/>
              <a:defRPr b="1" sz="1600"/>
            </a:lvl6pPr>
            <a:lvl7pPr indent="0" marL="2743090">
              <a:buNone/>
              <a:defRPr b="1" sz="1600"/>
            </a:lvl7pPr>
            <a:lvl8pPr indent="0" marL="3200272">
              <a:buNone/>
              <a:defRPr b="1" sz="1600"/>
            </a:lvl8pPr>
            <a:lvl9pPr indent="0" marL="3657454">
              <a:buNone/>
              <a:defRPr b="1" sz="1600"/>
            </a:lvl9pPr>
          </a:lstStyle>
          <a:p>
            <a:pPr lvl="0"/>
            <a:r>
              <a:rPr lang="en-US"/>
              <a:t>Click to edit Master text styles</a:t>
            </a:r>
          </a:p>
        </p:txBody>
      </p:sp>
      <p:sp>
        <p:nvSpPr>
          <p:cNvPr id="4" name="Content Placeholder 3"/>
          <p:cNvSpPr>
            <a:spLocks noGrp="1"/>
          </p:cNvSpPr>
          <p:nvPr>
            <p:ph idx="2" sz="half"/>
          </p:nvPr>
        </p:nvSpPr>
        <p:spPr>
          <a:xfrm>
            <a:off x="380999" y="2174875"/>
            <a:ext cx="4114800" cy="1537344"/>
          </a:xfrm>
        </p:spPr>
        <p:txBody>
          <a:bodyPr numCol="1"/>
          <a:lstStyle>
            <a:lvl1pPr indent="-281770" marL="281770">
              <a:defRPr sz="2300"/>
            </a:lvl1pPr>
            <a:lvl2pPr indent="-265896" marL="562218">
              <a:defRPr sz="2000"/>
            </a:lvl2pPr>
            <a:lvl3pPr indent="-243407" marL="813562">
              <a:defRPr sz="1800"/>
            </a:lvl3pPr>
            <a:lvl4pPr indent="-228856" marL="1050354">
              <a:defRPr sz="1700"/>
            </a:lvl4pPr>
            <a:lvl5pPr indent="-206367" marL="1279210">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5" name="Text Placeholder 4"/>
          <p:cNvSpPr>
            <a:spLocks noGrp="1"/>
          </p:cNvSpPr>
          <p:nvPr>
            <p:ph idx="3" sz="quarter" type="body"/>
          </p:nvPr>
        </p:nvSpPr>
        <p:spPr>
          <a:xfrm>
            <a:off x="4645981" y="1411553"/>
            <a:ext cx="4117019" cy="692498"/>
          </a:xfrm>
        </p:spPr>
        <p:txBody>
          <a:bodyPr anchor="b" numCol="1"/>
          <a:lstStyle>
            <a:lvl1pPr indent="0" marL="0">
              <a:lnSpc>
                <a:spcPct val="90000"/>
              </a:lnSpc>
              <a:spcBef>
                <a:spcPts val="0"/>
              </a:spcBef>
              <a:buNone/>
              <a:defRPr b="1" sz="2500"/>
            </a:lvl1pPr>
            <a:lvl2pPr indent="0" marL="457182">
              <a:buNone/>
              <a:defRPr b="1" sz="2000"/>
            </a:lvl2pPr>
            <a:lvl3pPr indent="0" marL="914363">
              <a:buNone/>
              <a:defRPr b="1" sz="1800"/>
            </a:lvl3pPr>
            <a:lvl4pPr indent="0" marL="1371545">
              <a:buNone/>
              <a:defRPr b="1" sz="1600"/>
            </a:lvl4pPr>
            <a:lvl5pPr indent="0" marL="1828727">
              <a:buNone/>
              <a:defRPr b="1" sz="1600"/>
            </a:lvl5pPr>
            <a:lvl6pPr indent="0" marL="2285909">
              <a:buNone/>
              <a:defRPr b="1" sz="1600"/>
            </a:lvl6pPr>
            <a:lvl7pPr indent="0" marL="2743090">
              <a:buNone/>
              <a:defRPr b="1" sz="1600"/>
            </a:lvl7pPr>
            <a:lvl8pPr indent="0" marL="3200272">
              <a:buNone/>
              <a:defRPr b="1" sz="1600"/>
            </a:lvl8pPr>
            <a:lvl9pPr indent="0" marL="3657454">
              <a:buNone/>
              <a:defRPr b="1" sz="1600"/>
            </a:lvl9pPr>
          </a:lstStyle>
          <a:p>
            <a:pPr lvl="0"/>
            <a:r>
              <a:rPr lang="en-US"/>
              <a:t>Click to edit Master text styles</a:t>
            </a:r>
          </a:p>
        </p:txBody>
      </p:sp>
      <p:sp>
        <p:nvSpPr>
          <p:cNvPr id="6" name="Content Placeholder 5"/>
          <p:cNvSpPr>
            <a:spLocks noGrp="1"/>
          </p:cNvSpPr>
          <p:nvPr>
            <p:ph idx="4" sz="quarter"/>
          </p:nvPr>
        </p:nvSpPr>
        <p:spPr>
          <a:xfrm>
            <a:off x="4645026" y="2174875"/>
            <a:ext cx="4117974" cy="1537344"/>
          </a:xfrm>
        </p:spPr>
        <p:txBody>
          <a:bodyPr numCol="1"/>
          <a:lstStyle>
            <a:lvl1pPr indent="-296321" marL="296321">
              <a:defRPr sz="2300"/>
            </a:lvl1pPr>
            <a:lvl2pPr indent="-273833" marL="570155">
              <a:defRPr sz="2000"/>
            </a:lvl2pPr>
            <a:lvl3pPr indent="-244730" marL="821499">
              <a:defRPr sz="1800"/>
            </a:lvl3pPr>
            <a:lvl4pPr indent="-236793" marL="1050354">
              <a:defRPr sz="1700"/>
            </a:lvl4pPr>
            <a:lvl5pPr indent="-220919" marL="1279210">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blank">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16" Target="../media/image3.png" Type="http://schemas.openxmlformats.org/officeDocument/2006/relationships/image"/><Relationship Id="rId15" Target="../media/image2.png" Type="http://schemas.openxmlformats.org/officeDocument/2006/relationships/image"/><Relationship Id="rId14" Target="../slideLayouts/slideLayout12.xml" Type="http://schemas.openxmlformats.org/officeDocument/2006/relationships/slideLayout"/><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1.jpeg" Type="http://schemas.openxmlformats.org/officeDocument/2006/relationships/image"/><Relationship Id="rId1" Target="../theme/theme1.xml" Type="http://schemas.openxmlformats.org/officeDocument/2006/relationships/theme"/></Relationships>
</file>

<file path=ppt/slideMasters/_rels/slideMaster2.xml.rels><?xml version="1.0" encoding="UTF-8" standalone="yes"?><Relationships xmlns="http://schemas.openxmlformats.org/package/2006/relationships"><Relationship Id="rId7" Target="../slideLayouts/slideLayout16.xml" Type="http://schemas.openxmlformats.org/officeDocument/2006/relationships/slideLayout"/><Relationship Id="rId6" Target="../slideLayouts/slideLayout15.xml" Type="http://schemas.openxmlformats.org/officeDocument/2006/relationships/slideLayout"/><Relationship Id="rId5" Target="../slideLayouts/slideLayout14.xml" Type="http://schemas.openxmlformats.org/officeDocument/2006/relationships/slideLayout"/><Relationship Id="rId4" Target="../slideLayouts/slideLayout13.xml" Type="http://schemas.openxmlformats.org/officeDocument/2006/relationships/slideLayout"/><Relationship Id="rId3" Target="../media/image4.png" Type="http://schemas.openxmlformats.org/officeDocument/2006/relationships/image"/><Relationship Id="rId2" Target="../media/image1.jpeg" Type="http://schemas.openxmlformats.org/officeDocument/2006/relationships/image"/><Relationship Id="rId1" Target="../theme/theme3.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cstate="print"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anchor="t" bIns="0" lIns="0" numCol="1" rIns="0" rtlCol="0" tIns="0" vert="horz" wrap="square">
            <a:spAutoFit/>
          </a:bodyPr>
          <a:lstStyle/>
          <a:p>
            <a:r>
              <a:rPr lang="en-US"/>
              <a:t>Click to edit Master title style</a:t>
            </a:r>
            <a:endParaRPr dirty="0" lang="en-US"/>
          </a:p>
        </p:txBody>
      </p:sp>
      <p:sp>
        <p:nvSpPr>
          <p:cNvPr id="3" name="Text Placeholder 2"/>
          <p:cNvSpPr>
            <a:spLocks noGrp="1"/>
          </p:cNvSpPr>
          <p:nvPr>
            <p:ph idx="1" type="body"/>
          </p:nvPr>
        </p:nvSpPr>
        <p:spPr>
          <a:xfrm>
            <a:off x="381000" y="1412875"/>
            <a:ext cx="8382000" cy="2135969"/>
          </a:xfrm>
          <a:prstGeom prst="rect">
            <a:avLst/>
          </a:prstGeom>
        </p:spPr>
        <p:txBody>
          <a:bodyPr bIns="0" lIns="0" numCol="1" rIns="0" rtlCol="0" tIns="0" vert="horz">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Tree>
  </p:cSld>
  <p:clrMap accent1="accent1" accent2="accent2" accent3="accent3" accent4="accent4" accent5="accent5" accent6="accent6" bg1="dk1" bg2="dk2" folHlink="folHlink" hlink="hlink" tx1="lt1" tx2="lt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p:txStyles>
    <p:titleStyle>
      <a:lvl1pPr algn="l" defTabSz="914363" eaLnBrk="1" hangingPunct="1" latinLnBrk="0" rtl="0">
        <a:lnSpc>
          <a:spcPct val="90000"/>
        </a:lnSpc>
        <a:spcBef>
          <a:spcPct val="0"/>
        </a:spcBef>
        <a:buNone/>
        <a:defRPr b="0" cap="none" dirty="0" kern="1200" lang="en-US" smtClean="0" spc="-150" sz="4800">
          <a:ln w="3175">
            <a:noFill/>
          </a:ln>
          <a:gradFill flip="none" rotWithShape="1">
            <a:gsLst>
              <a:gs pos="0">
                <a:srgbClr val="FFFFB9"/>
              </a:gs>
              <a:gs pos="36000">
                <a:srgbClr val="FFFF99"/>
              </a:gs>
              <a:gs pos="86000">
                <a:srgbClr val="F6AE1E"/>
              </a:gs>
            </a:gsLst>
            <a:lin ang="5400000" scaled="0"/>
            <a:tileRect/>
          </a:gradFill>
          <a:effectLst>
            <a:outerShdw algn="tl" blurRad="50800" dir="2700000" dist="38100" rotWithShape="0">
              <a:prstClr val="black">
                <a:alpha val="40000"/>
              </a:prstClr>
            </a:outerShdw>
          </a:effectLst>
          <a:latin typeface="+mj-lt"/>
          <a:ea typeface="+mn-ea"/>
          <a:cs charset="0" typeface="Arial"/>
        </a:defRPr>
      </a:lvl1pPr>
    </p:titleStyle>
    <p:bodyStyle>
      <a:lvl1pPr algn="l" defTabSz="914363" eaLnBrk="1" hangingPunct="1" indent="-396875" latinLnBrk="0" marL="396875" rtl="0">
        <a:lnSpc>
          <a:spcPct val="90000"/>
        </a:lnSpc>
        <a:spcBef>
          <a:spcPct val="20000"/>
        </a:spcBef>
        <a:buFontTx/>
        <a:buBlip>
          <a:blip r:embed="rId15"/>
        </a:buBlip>
        <a:defRPr kern="1200" sz="3200">
          <a:solidFill>
            <a:schemeClr val="tx1"/>
          </a:solidFill>
          <a:latin typeface="+mn-lt"/>
          <a:ea typeface="+mn-ea"/>
          <a:cs typeface="+mn-cs"/>
        </a:defRPr>
      </a:lvl1pPr>
      <a:lvl2pPr algn="l" defTabSz="914363" eaLnBrk="1" hangingPunct="1" indent="-396875" latinLnBrk="0" marL="914400" rtl="0">
        <a:lnSpc>
          <a:spcPct val="90000"/>
        </a:lnSpc>
        <a:spcBef>
          <a:spcPct val="20000"/>
        </a:spcBef>
        <a:buFontTx/>
        <a:buBlip>
          <a:blip r:embed="rId16"/>
        </a:buBlip>
        <a:defRPr kern="1200" sz="2800">
          <a:solidFill>
            <a:schemeClr val="tx1"/>
          </a:solidFill>
          <a:latin typeface="+mn-lt"/>
          <a:ea typeface="+mn-ea"/>
          <a:cs typeface="+mn-cs"/>
        </a:defRPr>
      </a:lvl2pPr>
      <a:lvl3pPr algn="l" defTabSz="914363" eaLnBrk="1" hangingPunct="1" indent="-344488" latinLnBrk="0" marL="1258888" rtl="0">
        <a:lnSpc>
          <a:spcPct val="90000"/>
        </a:lnSpc>
        <a:spcBef>
          <a:spcPct val="20000"/>
        </a:spcBef>
        <a:buFontTx/>
        <a:buBlip>
          <a:blip r:embed="rId16"/>
        </a:buBlip>
        <a:defRPr kern="1200" sz="2400">
          <a:solidFill>
            <a:schemeClr val="tx1"/>
          </a:solidFill>
          <a:latin typeface="+mn-lt"/>
          <a:ea typeface="+mn-ea"/>
          <a:cs typeface="+mn-cs"/>
        </a:defRPr>
      </a:lvl3pPr>
      <a:lvl4pPr algn="l" defTabSz="914363" eaLnBrk="1" hangingPunct="1" indent="-346075" latinLnBrk="0" marL="1604963" rtl="0">
        <a:lnSpc>
          <a:spcPct val="90000"/>
        </a:lnSpc>
        <a:spcBef>
          <a:spcPct val="20000"/>
        </a:spcBef>
        <a:buFontTx/>
        <a:buBlip>
          <a:blip r:embed="rId16"/>
        </a:buBlip>
        <a:defRPr kern="1200" sz="2400">
          <a:solidFill>
            <a:schemeClr val="tx1"/>
          </a:solidFill>
          <a:latin typeface="+mn-lt"/>
          <a:ea typeface="+mn-ea"/>
          <a:cs typeface="+mn-cs"/>
        </a:defRPr>
      </a:lvl4pPr>
      <a:lvl5pPr algn="l" defTabSz="914363" eaLnBrk="1" hangingPunct="1" indent="-336550" latinLnBrk="0" marL="1941513" rtl="0">
        <a:lnSpc>
          <a:spcPct val="90000"/>
        </a:lnSpc>
        <a:spcBef>
          <a:spcPct val="20000"/>
        </a:spcBef>
        <a:buFontTx/>
        <a:buBlip>
          <a:blip r:embed="rId16"/>
        </a:buBlip>
        <a:defRPr kern="1200" sz="2400">
          <a:solidFill>
            <a:schemeClr val="tx1"/>
          </a:solidFill>
          <a:latin typeface="+mn-lt"/>
          <a:ea typeface="+mn-ea"/>
          <a:cs typeface="+mn-cs"/>
        </a:defRPr>
      </a:lvl5pPr>
      <a:lvl6pPr algn="l" defTabSz="914363" eaLnBrk="1" hangingPunct="1" indent="-228591" latinLnBrk="0" marL="2514499" rtl="0">
        <a:spcBef>
          <a:spcPct val="20000"/>
        </a:spcBef>
        <a:buFont charset="0" pitchFamily="34" typeface="Arial"/>
        <a:buChar char="•"/>
        <a:defRPr kern="1200" sz="2000">
          <a:solidFill>
            <a:schemeClr val="tx1"/>
          </a:solidFill>
          <a:latin typeface="+mn-lt"/>
          <a:ea typeface="+mn-ea"/>
          <a:cs typeface="+mn-cs"/>
        </a:defRPr>
      </a:lvl6pPr>
      <a:lvl7pPr algn="l" defTabSz="914363" eaLnBrk="1" hangingPunct="1" indent="-228591" latinLnBrk="0" marL="2971681" rtl="0">
        <a:spcBef>
          <a:spcPct val="20000"/>
        </a:spcBef>
        <a:buFont charset="0" pitchFamily="34" typeface="Arial"/>
        <a:buChar char="•"/>
        <a:defRPr kern="1200" sz="2000">
          <a:solidFill>
            <a:schemeClr val="tx1"/>
          </a:solidFill>
          <a:latin typeface="+mn-lt"/>
          <a:ea typeface="+mn-ea"/>
          <a:cs typeface="+mn-cs"/>
        </a:defRPr>
      </a:lvl7pPr>
      <a:lvl8pPr algn="l" defTabSz="914363" eaLnBrk="1" hangingPunct="1" indent="-228591" latinLnBrk="0" marL="3428863" rtl="0">
        <a:spcBef>
          <a:spcPct val="20000"/>
        </a:spcBef>
        <a:buFont charset="0" pitchFamily="34" typeface="Arial"/>
        <a:buChar char="•"/>
        <a:defRPr kern="1200" sz="2000">
          <a:solidFill>
            <a:schemeClr val="tx1"/>
          </a:solidFill>
          <a:latin typeface="+mn-lt"/>
          <a:ea typeface="+mn-ea"/>
          <a:cs typeface="+mn-cs"/>
        </a:defRPr>
      </a:lvl8pPr>
      <a:lvl9pPr algn="l" defTabSz="914363" eaLnBrk="1" hangingPunct="1" indent="-228591" latinLnBrk="0" marL="3886045" rtl="0">
        <a:spcBef>
          <a:spcPct val="20000"/>
        </a:spcBef>
        <a:buFont charset="0" pitchFamily="34" typeface="Arial"/>
        <a:buChar char="•"/>
        <a:defRPr kern="1200" sz="2000">
          <a:solidFill>
            <a:schemeClr val="tx1"/>
          </a:solidFill>
          <a:latin typeface="+mn-lt"/>
          <a:ea typeface="+mn-ea"/>
          <a:cs typeface="+mn-cs"/>
        </a:defRPr>
      </a:lvl9pPr>
    </p:bodyStyle>
    <p:other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cstate="print" r:embed="rId2">
            <a:lum/>
          </a:blip>
          <a:srcRect/>
          <a:stretch>
            <a:fillRect l="-1000" r="-1000"/>
          </a:stretch>
        </a:blipFill>
        <a:effectLst/>
      </p:bgPr>
    </p:bg>
    <p:spTree>
      <p:nvGrpSpPr>
        <p:cNvPr id="1" name=""/>
        <p:cNvGrpSpPr/>
        <p:nvPr/>
      </p:nvGrpSpPr>
      <p:grpSpPr>
        <a:xfrm>
          <a:off x="0" y="0"/>
          <a:ext cx="0" cy="0"/>
          <a:chOff x="0" y="0"/>
          <a:chExt cx="0" cy="0"/>
        </a:xfrm>
      </p:grpSpPr>
      <p:pic>
        <p:nvPicPr>
          <p:cNvPr descr="white rectangle.png" id="4" name="Picture 3"/>
          <p:cNvPicPr>
            <a:picLocks noChangeAspect="1"/>
          </p:cNvPicPr>
          <p:nvPr/>
        </p:nvPicPr>
        <p:blipFill>
          <a:blip cstate="print"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anchor="t" bIns="0" lIns="0" numCol="1" rIns="0" rtlCol="0" tIns="0" vert="horz" wrap="square">
            <a:spAutoFit/>
          </a:bodyPr>
          <a:lstStyle/>
          <a:p>
            <a:r>
              <a:rPr dirty="0" lang="en-US"/>
              <a:t>Click to edit Master title style</a:t>
            </a:r>
          </a:p>
        </p:txBody>
      </p:sp>
      <p:sp>
        <p:nvSpPr>
          <p:cNvPr id="3" name="Text Placeholder 2"/>
          <p:cNvSpPr>
            <a:spLocks noGrp="1"/>
          </p:cNvSpPr>
          <p:nvPr>
            <p:ph idx="1" type="body"/>
          </p:nvPr>
        </p:nvSpPr>
        <p:spPr>
          <a:xfrm>
            <a:off x="722312" y="1905000"/>
            <a:ext cx="8040688" cy="2108269"/>
          </a:xfrm>
          <a:prstGeom prst="rect">
            <a:avLst/>
          </a:prstGeom>
        </p:spPr>
        <p:txBody>
          <a:bodyPr bIns="0" lIns="0" numCol="1" rIns="0" rtlCol="0" tIns="0" vert="horz" wrap="square">
            <a:sp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Tree>
  </p:cSld>
  <p:clrMap accent1="accent1" accent2="accent2" accent3="accent3" accent4="accent4" accent5="accent5" accent6="accent6" bg1="lt1" bg2="lt2" folHlink="folHlink" hlink="hlink" tx1="dk1" tx2="dk2"/>
  <p:sldLayoutIdLst>
    <p:sldLayoutId id="2147483660" r:id="rId4"/>
    <p:sldLayoutId id="2147483661" r:id="rId5"/>
    <p:sldLayoutId id="2147483662" r:id="rId6"/>
    <p:sldLayoutId id="2147483663" r:id="rId7"/>
  </p:sldLayoutIdLst>
  <p:transition/>
  <p:txStyles>
    <p:titleStyle>
      <a:lvl1pPr algn="l" defTabSz="914363" eaLnBrk="1" hangingPunct="1" latinLnBrk="0" rtl="0">
        <a:lnSpc>
          <a:spcPct val="90000"/>
        </a:lnSpc>
        <a:spcBef>
          <a:spcPct val="0"/>
        </a:spcBef>
        <a:buNone/>
        <a:defRPr b="0" cap="none" dirty="0" kern="1200" lang="en-US" smtClean="0" spc="-125" sz="4800">
          <a:ln w="3175">
            <a:noFill/>
          </a:ln>
          <a:gradFill flip="none" rotWithShape="1">
            <a:gsLst>
              <a:gs pos="0">
                <a:srgbClr val="FFFFB9"/>
              </a:gs>
              <a:gs pos="36000">
                <a:srgbClr val="FFFF99"/>
              </a:gs>
              <a:gs pos="86000">
                <a:srgbClr val="F6AE1E"/>
              </a:gs>
            </a:gsLst>
            <a:lin ang="5400000" scaled="0"/>
            <a:tileRect/>
          </a:gradFill>
          <a:effectLst>
            <a:outerShdw algn="tl" blurRad="50800" dir="2700000" dist="38100" rotWithShape="0">
              <a:prstClr val="black">
                <a:alpha val="40000"/>
              </a:prstClr>
            </a:outerShdw>
          </a:effectLst>
          <a:latin typeface="+mj-lt"/>
          <a:ea typeface="+mn-ea"/>
          <a:cs charset="0" typeface="Arial"/>
        </a:defRPr>
      </a:lvl1pPr>
    </p:titleStyle>
    <p:bodyStyle>
      <a:lvl1pPr algn="l" defTabSz="914363" eaLnBrk="1" hangingPunct="1" indent="0" latinLnBrk="0" marL="0" rtl="0">
        <a:lnSpc>
          <a:spcPct val="90000"/>
        </a:lnSpc>
        <a:spcBef>
          <a:spcPct val="20000"/>
        </a:spcBef>
        <a:buFont charset="0" pitchFamily="34" typeface="Arial"/>
        <a:buNone/>
        <a:defRPr b="1" kern="1200" sz="3000">
          <a:solidFill>
            <a:schemeClr val="tx1"/>
          </a:solidFill>
          <a:latin charset="0" pitchFamily="49" typeface="Courier New"/>
          <a:ea typeface="+mn-ea"/>
          <a:cs charset="0" pitchFamily="49" typeface="Courier New"/>
        </a:defRPr>
      </a:lvl1pPr>
      <a:lvl2pPr algn="l" defTabSz="914363" eaLnBrk="1" hangingPunct="1" indent="-7937" latinLnBrk="0" marL="384954" rtl="0">
        <a:lnSpc>
          <a:spcPct val="90000"/>
        </a:lnSpc>
        <a:spcBef>
          <a:spcPct val="20000"/>
        </a:spcBef>
        <a:buFont charset="0" pitchFamily="34" typeface="Arial"/>
        <a:buNone/>
        <a:defRPr b="1" kern="1200" sz="2800">
          <a:solidFill>
            <a:schemeClr val="tx1"/>
          </a:solidFill>
          <a:latin charset="0" pitchFamily="49" typeface="Courier New"/>
          <a:ea typeface="+mn-ea"/>
          <a:cs charset="0" pitchFamily="49" typeface="Courier New"/>
        </a:defRPr>
      </a:lvl2pPr>
      <a:lvl3pPr algn="l" defTabSz="914363" eaLnBrk="1" hangingPunct="1" indent="-7937" latinLnBrk="0" marL="761970" rtl="0">
        <a:lnSpc>
          <a:spcPct val="90000"/>
        </a:lnSpc>
        <a:spcBef>
          <a:spcPct val="20000"/>
        </a:spcBef>
        <a:buFont charset="0" pitchFamily="34" typeface="Arial"/>
        <a:buNone/>
        <a:defRPr b="1" kern="1200" sz="2400">
          <a:solidFill>
            <a:schemeClr val="tx1"/>
          </a:solidFill>
          <a:latin charset="0" pitchFamily="49" typeface="Courier New"/>
          <a:ea typeface="+mn-ea"/>
          <a:cs charset="0" pitchFamily="49" typeface="Courier New"/>
        </a:defRPr>
      </a:lvl3pPr>
      <a:lvl4pPr algn="l" defTabSz="914363" eaLnBrk="1" hangingPunct="1" indent="7937" latinLnBrk="0" marL="1094009" rtl="0">
        <a:lnSpc>
          <a:spcPct val="90000"/>
        </a:lnSpc>
        <a:spcBef>
          <a:spcPct val="20000"/>
        </a:spcBef>
        <a:buFont charset="0" pitchFamily="34" typeface="Arial"/>
        <a:buNone/>
        <a:defRPr b="1" kern="1200" sz="2400">
          <a:solidFill>
            <a:schemeClr val="tx1"/>
          </a:solidFill>
          <a:latin charset="0" pitchFamily="49" typeface="Courier New"/>
          <a:ea typeface="+mn-ea"/>
          <a:cs charset="0" pitchFamily="49" typeface="Courier New"/>
        </a:defRPr>
      </a:lvl4pPr>
      <a:lvl5pPr algn="l" defTabSz="914363" eaLnBrk="1" hangingPunct="1" indent="0" latinLnBrk="0" marL="1426047" rtl="0">
        <a:lnSpc>
          <a:spcPct val="90000"/>
        </a:lnSpc>
        <a:spcBef>
          <a:spcPct val="20000"/>
        </a:spcBef>
        <a:buFont charset="0" pitchFamily="34" typeface="Arial"/>
        <a:buNone/>
        <a:defRPr b="1" kern="1200" sz="2400">
          <a:solidFill>
            <a:schemeClr val="tx1"/>
          </a:solidFill>
          <a:latin charset="0" pitchFamily="49" typeface="Courier New"/>
          <a:ea typeface="+mn-ea"/>
          <a:cs charset="0" pitchFamily="49" typeface="Courier New"/>
        </a:defRPr>
      </a:lvl5pPr>
      <a:lvl6pPr algn="l" defTabSz="914363" eaLnBrk="1" hangingPunct="1" indent="-228591" latinLnBrk="0" marL="2514499" rtl="0">
        <a:spcBef>
          <a:spcPct val="20000"/>
        </a:spcBef>
        <a:buFont charset="0" pitchFamily="34" typeface="Arial"/>
        <a:buChar char="•"/>
        <a:defRPr kern="1200" sz="2000">
          <a:solidFill>
            <a:schemeClr val="tx1"/>
          </a:solidFill>
          <a:latin typeface="+mn-lt"/>
          <a:ea typeface="+mn-ea"/>
          <a:cs typeface="+mn-cs"/>
        </a:defRPr>
      </a:lvl6pPr>
      <a:lvl7pPr algn="l" defTabSz="914363" eaLnBrk="1" hangingPunct="1" indent="-228591" latinLnBrk="0" marL="2971681" rtl="0">
        <a:spcBef>
          <a:spcPct val="20000"/>
        </a:spcBef>
        <a:buFont charset="0" pitchFamily="34" typeface="Arial"/>
        <a:buChar char="•"/>
        <a:defRPr kern="1200" sz="2000">
          <a:solidFill>
            <a:schemeClr val="tx1"/>
          </a:solidFill>
          <a:latin typeface="+mn-lt"/>
          <a:ea typeface="+mn-ea"/>
          <a:cs typeface="+mn-cs"/>
        </a:defRPr>
      </a:lvl7pPr>
      <a:lvl8pPr algn="l" defTabSz="914363" eaLnBrk="1" hangingPunct="1" indent="-228591" latinLnBrk="0" marL="3428863" rtl="0">
        <a:spcBef>
          <a:spcPct val="20000"/>
        </a:spcBef>
        <a:buFont charset="0" pitchFamily="34" typeface="Arial"/>
        <a:buChar char="•"/>
        <a:defRPr kern="1200" sz="2000">
          <a:solidFill>
            <a:schemeClr val="tx1"/>
          </a:solidFill>
          <a:latin typeface="+mn-lt"/>
          <a:ea typeface="+mn-ea"/>
          <a:cs typeface="+mn-cs"/>
        </a:defRPr>
      </a:lvl8pPr>
      <a:lvl9pPr algn="l" defTabSz="914363" eaLnBrk="1" hangingPunct="1" indent="-228591" latinLnBrk="0" marL="3886045" rtl="0">
        <a:spcBef>
          <a:spcPct val="20000"/>
        </a:spcBef>
        <a:buFont charset="0" pitchFamily="34" typeface="Arial"/>
        <a:buChar char="•"/>
        <a:defRPr kern="1200" sz="2000">
          <a:solidFill>
            <a:schemeClr val="tx1"/>
          </a:solidFill>
          <a:latin typeface="+mn-lt"/>
          <a:ea typeface="+mn-ea"/>
          <a:cs typeface="+mn-cs"/>
        </a:defRPr>
      </a:lvl9pPr>
    </p:bodyStyle>
    <p:other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14.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15.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15.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15.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15.xml" Type="http://schemas.openxmlformats.org/officeDocument/2006/relationships/slideLayout"/></Relationships>
</file>

<file path=ppt/slides/_rels/slide14.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15.xml" Type="http://schemas.openxmlformats.org/officeDocument/2006/relationships/slideLayout"/></Relationships>
</file>

<file path=ppt/slides/_rels/slide15.xml.rels><?xml version="1.0" encoding="UTF-8" standalone="yes"?><Relationships xmlns="http://schemas.openxmlformats.org/package/2006/relationships"><Relationship Id="rId2" Target="../notesSlides/notesSlide14.xml" Type="http://schemas.openxmlformats.org/officeDocument/2006/relationships/notesSlide"/><Relationship Id="rId1" Target="../slideLayouts/slideLayout15.xml" Type="http://schemas.openxmlformats.org/officeDocument/2006/relationships/slideLayout"/></Relationships>
</file>

<file path=ppt/slides/_rels/slide16.xml.rels><?xml version="1.0" encoding="UTF-8" standalone="yes"?><Relationships xmlns="http://schemas.openxmlformats.org/package/2006/relationships"><Relationship Id="rId2" Target="../notesSlides/notesSlide15.xml" Type="http://schemas.openxmlformats.org/officeDocument/2006/relationships/notesSlide"/><Relationship Id="rId1" Target="../slideLayouts/slideLayout16.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14.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15.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15.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15.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15.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15.xml" Type="http://schemas.openxmlformats.org/officeDocument/2006/relationships/slideLayout"/></Relationships>
</file>

<file path=ppt/slides/_rels/slide7.xml.rels><?xml version="1.0" encoding="UTF-8" standalone="yes"?><Relationships xmlns="http://schemas.openxmlformats.org/package/2006/relationships"><Relationship Id="rId4" Target="../media/image6.png" Type="http://schemas.openxmlformats.org/officeDocument/2006/relationships/image"/><Relationship Id="rId3" Target="../media/image5.jpeg" Type="http://schemas.openxmlformats.org/officeDocument/2006/relationships/image"/><Relationship Id="rId2" Target="https://www.youtube.com/watch?v=4K5fbQ1-zps" TargetMode="External" Type="http://schemas.openxmlformats.org/officeDocument/2006/relationships/hyperlink"/><Relationship Id="rId1" Target="../slideLayouts/slideLayout15.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15.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1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156" y="2514903"/>
            <a:ext cx="7681913" cy="1828193"/>
          </a:xfrm>
        </p:spPr>
        <p:txBody>
          <a:bodyPr numCol="1">
            <a:noAutofit/>
          </a:bodyPr>
          <a:lstStyle/>
          <a:p>
            <a:br>
              <a:rPr dirty="0" lang="en-US" sz="5400">
                <a:solidFill>
                  <a:schemeClr val="tx1"/>
                </a:solidFill>
                <a:latin charset="0" panose="02070309020205020404" pitchFamily="49" typeface="Courier New"/>
                <a:cs charset="0" panose="02070309020205020404" pitchFamily="49" typeface="Courier New"/>
              </a:rPr>
            </a:br>
            <a:br>
              <a:rPr dirty="0" lang="en-US" sz="5400">
                <a:solidFill>
                  <a:schemeClr val="tx1"/>
                </a:solidFill>
                <a:latin charset="0" panose="02070309020205020404" pitchFamily="49" typeface="Courier New"/>
                <a:cs charset="0" panose="02070309020205020404" pitchFamily="49" typeface="Courier New"/>
              </a:rPr>
            </a:br>
            <a:br>
              <a:rPr dirty="0" lang="en-US" sz="5400">
                <a:solidFill>
                  <a:schemeClr val="tx1"/>
                </a:solidFill>
                <a:latin charset="0" panose="02070309020205020404" pitchFamily="49" typeface="Courier New"/>
                <a:cs charset="0" panose="02070309020205020404" pitchFamily="49" typeface="Courier New"/>
              </a:rPr>
            </a:br>
            <a:br>
              <a:rPr dirty="0" lang="en-US" sz="5400">
                <a:solidFill>
                  <a:schemeClr val="tx1"/>
                </a:solidFill>
                <a:latin charset="0" panose="02070309020205020404" pitchFamily="49" typeface="Courier New"/>
                <a:cs charset="0" panose="02070309020205020404" pitchFamily="49" typeface="Courier New"/>
              </a:rPr>
            </a:br>
            <a:br>
              <a:rPr dirty="0" lang="en-US" sz="5400">
                <a:solidFill>
                  <a:schemeClr val="tx1"/>
                </a:solidFill>
                <a:latin charset="0" panose="02070309020205020404" pitchFamily="49" typeface="Courier New"/>
                <a:cs charset="0" panose="02070309020205020404" pitchFamily="49" typeface="Courier New"/>
              </a:rPr>
            </a:br>
            <a:br>
              <a:rPr dirty="0" lang="en-US" sz="5400">
                <a:solidFill>
                  <a:schemeClr val="tx1"/>
                </a:solidFill>
                <a:latin charset="0" panose="02070309020205020404" pitchFamily="49" typeface="Courier New"/>
                <a:cs charset="0" panose="02070309020205020404" pitchFamily="49" typeface="Courier New"/>
              </a:rPr>
            </a:br>
            <a:r>
              <a:rPr dirty="0" lang="en-US" sz="5400">
                <a:solidFill>
                  <a:schemeClr val="tx1"/>
                </a:solidFill>
                <a:latin charset="0" panose="02070309020205020404" pitchFamily="49" typeface="Courier New"/>
                <a:cs charset="0" panose="02070309020205020404" pitchFamily="49" typeface="Courier New"/>
              </a:rPr>
              <a:t>Procedural Justice:</a:t>
            </a:r>
          </a:p>
        </p:txBody>
      </p:sp>
      <p:sp>
        <p:nvSpPr>
          <p:cNvPr id="3" name="Subtitle 2"/>
          <p:cNvSpPr>
            <a:spLocks noGrp="1"/>
          </p:cNvSpPr>
          <p:nvPr>
            <p:ph idx="1" type="subTitle"/>
          </p:nvPr>
        </p:nvSpPr>
        <p:spPr>
          <a:xfrm>
            <a:off x="762000" y="4953000"/>
            <a:ext cx="8153400" cy="2817812"/>
          </a:xfrm>
        </p:spPr>
        <p:txBody>
          <a:bodyPr numCol="1">
            <a:normAutofit/>
          </a:bodyPr>
          <a:lstStyle/>
          <a:p>
            <a:pPr algn="r"/>
            <a:r>
              <a:rPr b="0" dirty="0" lang="en-US" sz="2800"/>
              <a:t>Deputy Chief </a:t>
            </a:r>
            <a:r>
              <a:rPr b="0" lang="en-US" sz="2800"/>
              <a:t>Kris Caldwell</a:t>
            </a:r>
            <a:endParaRPr b="0" dirty="0" lang="en-US" sz="28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numCol="1"/>
          <a:lstStyle/>
          <a:p>
            <a:endParaRPr dirty="0" lang="en-US">
              <a:solidFill>
                <a:srgbClr val="EAEAEA"/>
              </a:solidFill>
              <a:latin charset="0" pitchFamily="34" typeface="Berlin Sans FB"/>
            </a:endParaRPr>
          </a:p>
        </p:txBody>
      </p:sp>
      <p:sp>
        <p:nvSpPr>
          <p:cNvPr id="5" name="Text Placeholder 4"/>
          <p:cNvSpPr>
            <a:spLocks noGrp="1"/>
          </p:cNvSpPr>
          <p:nvPr>
            <p:ph idx="10" sz="quarter" type="body"/>
          </p:nvPr>
        </p:nvSpPr>
        <p:spPr>
          <a:xfrm>
            <a:off x="381000" y="1411552"/>
            <a:ext cx="8382000" cy="2926955"/>
          </a:xfrm>
        </p:spPr>
        <p:txBody>
          <a:bodyPr numCol="1"/>
          <a:lstStyle/>
          <a:p>
            <a:pPr>
              <a:buNone/>
            </a:pPr>
            <a:r>
              <a:rPr b="1" dirty="0" lang="en-US"/>
              <a:t>  </a:t>
            </a:r>
          </a:p>
          <a:p>
            <a:pPr>
              <a:buNone/>
            </a:pPr>
            <a:r>
              <a:rPr b="1" dirty="0" lang="en-US"/>
              <a:t>    </a:t>
            </a:r>
            <a:endParaRPr dirty="0" lang="en-US">
              <a:latin charset="0" pitchFamily="18" typeface="Times New Roman"/>
              <a:cs charset="0" pitchFamily="18" typeface="Times New Roman"/>
            </a:endParaRPr>
          </a:p>
          <a:p>
            <a:pPr>
              <a:buNone/>
            </a:pPr>
            <a:endParaRPr dirty="0" lang="en-US">
              <a:latin charset="0" pitchFamily="18" typeface="Times New Roman"/>
              <a:cs charset="0" pitchFamily="18" typeface="Times New Roman"/>
            </a:endParaRPr>
          </a:p>
          <a:p>
            <a:pPr algn="ctr">
              <a:buSzPct val="75000"/>
              <a:buNone/>
            </a:pPr>
            <a:r>
              <a:rPr b="0" dirty="0" lang="en-US" sz="4800"/>
              <a:t>What is Procedural Justice?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455509"/>
          </a:xfrm>
        </p:spPr>
        <p:txBody>
          <a:bodyPr numCol="1"/>
          <a:lstStyle/>
          <a:p>
            <a:r>
              <a:rPr dirty="0" lang="en-US" sz="3200">
                <a:solidFill>
                  <a:schemeClr val="bg1"/>
                </a:solidFill>
                <a:latin charset="0" panose="02070309020205020404" pitchFamily="49" typeface="Courier New"/>
                <a:cs charset="0" panose="02070309020205020404" pitchFamily="49" typeface="Courier New"/>
              </a:rPr>
              <a:t>Four Pillars of Procedural Justice</a:t>
            </a:r>
          </a:p>
        </p:txBody>
      </p:sp>
      <p:sp>
        <p:nvSpPr>
          <p:cNvPr id="5" name="Text Placeholder 4"/>
          <p:cNvSpPr>
            <a:spLocks noGrp="1"/>
          </p:cNvSpPr>
          <p:nvPr>
            <p:ph idx="10" sz="quarter" type="body"/>
          </p:nvPr>
        </p:nvSpPr>
        <p:spPr>
          <a:xfrm>
            <a:off x="381000" y="1828800"/>
            <a:ext cx="8382000" cy="2585323"/>
          </a:xfrm>
        </p:spPr>
        <p:txBody>
          <a:bodyPr numCol="1">
            <a:normAutofit/>
          </a:bodyPr>
          <a:lstStyle/>
          <a:p>
            <a:pPr>
              <a:buFont charset="0" pitchFamily="34" typeface="Arial"/>
              <a:buChar char="•"/>
            </a:pPr>
            <a:r>
              <a:rPr b="0" dirty="0" lang="en-US" sz="4000"/>
              <a:t>Fairness </a:t>
            </a:r>
          </a:p>
          <a:p>
            <a:pPr>
              <a:buFont charset="0" pitchFamily="34" typeface="Arial"/>
              <a:buChar char="•"/>
            </a:pPr>
            <a:r>
              <a:rPr b="0" dirty="0" lang="en-US" sz="4000"/>
              <a:t>Voice</a:t>
            </a:r>
          </a:p>
          <a:p>
            <a:pPr>
              <a:buFont charset="0" pitchFamily="34" typeface="Arial"/>
              <a:buChar char="•"/>
            </a:pPr>
            <a:r>
              <a:rPr b="0" dirty="0" lang="en-US" sz="4000"/>
              <a:t>Transparency</a:t>
            </a:r>
          </a:p>
          <a:p>
            <a:pPr>
              <a:buFont charset="0" pitchFamily="34" typeface="Arial"/>
              <a:buChar char="•"/>
            </a:pPr>
            <a:r>
              <a:rPr b="0" dirty="0" lang="en-US" sz="4000"/>
              <a:t>Impartiality</a:t>
            </a: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5">
                                            <p:txEl>
                                              <p:pRg end="3" st="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451406"/>
          </a:xfrm>
        </p:spPr>
        <p:txBody>
          <a:bodyPr numCol="1">
            <a:normAutofit fontScale="90000"/>
          </a:bodyPr>
          <a:lstStyle/>
          <a:p>
            <a:r>
              <a:rPr dirty="0" lang="en-US" sz="3200">
                <a:solidFill>
                  <a:schemeClr val="bg1"/>
                </a:solidFill>
                <a:latin charset="0" panose="02070309020205020404" pitchFamily="49" typeface="Courier New"/>
                <a:cs charset="0" panose="02070309020205020404" pitchFamily="49" typeface="Courier New"/>
              </a:rPr>
              <a:t>Pillar I –Fairness &amp; Consistency of Rule Application</a:t>
            </a:r>
          </a:p>
        </p:txBody>
      </p:sp>
      <p:sp>
        <p:nvSpPr>
          <p:cNvPr id="5" name="Text Placeholder 4"/>
          <p:cNvSpPr>
            <a:spLocks noGrp="1"/>
          </p:cNvSpPr>
          <p:nvPr>
            <p:ph idx="10" sz="quarter" type="body"/>
          </p:nvPr>
        </p:nvSpPr>
        <p:spPr>
          <a:xfrm>
            <a:off x="375356" y="1981200"/>
            <a:ext cx="8382000" cy="5343001"/>
          </a:xfrm>
        </p:spPr>
        <p:txBody>
          <a:bodyPr numCol="1"/>
          <a:lstStyle/>
          <a:p>
            <a:pPr>
              <a:buNone/>
            </a:pPr>
            <a:r>
              <a:rPr b="0" dirty="0" lang="en-US" sz="2800"/>
              <a:t>Perception of fairness is driven by two things</a:t>
            </a:r>
          </a:p>
          <a:p>
            <a:pPr lvl="3">
              <a:buFont charset="0" pitchFamily="34" typeface="Arial"/>
              <a:buChar char="•"/>
            </a:pPr>
            <a:endParaRPr b="0" dirty="0" lang="en-US" sz="2800"/>
          </a:p>
          <a:p>
            <a:pPr lvl="3">
              <a:buFont charset="0" pitchFamily="34" typeface="Arial"/>
              <a:buChar char="•"/>
            </a:pPr>
            <a:r>
              <a:rPr b="0" dirty="0" lang="en-US" sz="2800"/>
              <a:t>Outcomes (distributive justice)</a:t>
            </a:r>
          </a:p>
          <a:p>
            <a:pPr lvl="3">
              <a:buFont charset="0" pitchFamily="34" typeface="Arial"/>
              <a:buChar char="•"/>
            </a:pPr>
            <a:r>
              <a:rPr b="0" dirty="0" lang="en-US" sz="2800"/>
              <a:t>Fairness and Consistency of the process to reach those outcomes (procedural justice) </a:t>
            </a:r>
          </a:p>
          <a:p>
            <a:pPr indent="0" lvl="3" marL="1258888">
              <a:buNone/>
            </a:pPr>
            <a:r>
              <a:rPr b="0" dirty="0" lang="en-US" sz="2800"/>
              <a:t> </a:t>
            </a:r>
          </a:p>
          <a:p>
            <a:pPr indent="0" lvl="3" marL="1258888">
              <a:buNone/>
            </a:pPr>
            <a:r>
              <a:rPr b="0" dirty="0" lang="en-US" sz="2800"/>
              <a:t> Which one can we control?          </a:t>
            </a:r>
            <a:r>
              <a:rPr b="1" dirty="0" lang="en-US" sz="3200">
                <a:latin typeface="Times New Roman"/>
              </a:rPr>
              <a:t>  </a:t>
            </a:r>
          </a:p>
          <a:p>
            <a:pPr>
              <a:buFont charset="0" pitchFamily="34" typeface="Arial"/>
              <a:buChar char="•"/>
            </a:pPr>
            <a:endParaRPr dirty="0" lang="en-US" sz="4000">
              <a:latin charset="0" pitchFamily="18" typeface="Times New Roman"/>
              <a:cs charset="0" pitchFamily="18" typeface="Times New Roman"/>
            </a:endParaRPr>
          </a:p>
          <a:p>
            <a:pPr>
              <a:buNone/>
            </a:pPr>
            <a:endParaRPr dirty="0" lang="en-US" sz="4000">
              <a:latin charset="0" pitchFamily="18" typeface="Times New Roman"/>
              <a:cs charset="0" pitchFamily="18" typeface="Times New Roman"/>
            </a:endParaRP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
                                            <p:txEl>
                                              <p:pRg end="2" st="2"/>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
                                            <p:txEl>
                                              <p:pRg end="3" st="3"/>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
                                            <p:txEl>
                                              <p:pRg end="4" st="4"/>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5">
                                            <p:txEl>
                                              <p:pRg end="5" st="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120307"/>
          </a:xfrm>
        </p:spPr>
        <p:txBody>
          <a:bodyPr numCol="1">
            <a:normAutofit fontScale="90000"/>
          </a:bodyPr>
          <a:lstStyle/>
          <a:p>
            <a:r>
              <a:rPr dirty="0" lang="en-US" sz="3200">
                <a:solidFill>
                  <a:schemeClr val="bg1"/>
                </a:solidFill>
                <a:latin charset="0" panose="02070309020205020404" pitchFamily="49" typeface="Courier New"/>
                <a:cs charset="0" panose="02070309020205020404" pitchFamily="49" typeface="Courier New"/>
              </a:rPr>
              <a:t>Pillar II – Voice and representation in the the process</a:t>
            </a:r>
            <a:br>
              <a:rPr dirty="0" lang="en-US">
                <a:latin charset="0" pitchFamily="18" typeface="Times New Roman"/>
              </a:rPr>
            </a:br>
            <a:endParaRPr dirty="0" lang="en-US">
              <a:solidFill>
                <a:srgbClr val="EAEAEA"/>
              </a:solidFill>
              <a:latin charset="0" pitchFamily="34" typeface="Berlin Sans FB"/>
            </a:endParaRPr>
          </a:p>
        </p:txBody>
      </p:sp>
      <p:sp>
        <p:nvSpPr>
          <p:cNvPr id="5" name="Text Placeholder 4"/>
          <p:cNvSpPr>
            <a:spLocks noGrp="1"/>
          </p:cNvSpPr>
          <p:nvPr>
            <p:ph idx="10" sz="quarter" type="body"/>
          </p:nvPr>
        </p:nvSpPr>
        <p:spPr>
          <a:xfrm>
            <a:off x="381000" y="1981200"/>
            <a:ext cx="8382000" cy="4201150"/>
          </a:xfrm>
        </p:spPr>
        <p:txBody>
          <a:bodyPr numCol="1">
            <a:normAutofit fontScale="92500" lnSpcReduction="20000"/>
          </a:bodyPr>
          <a:lstStyle/>
          <a:p>
            <a:pPr indent="-457200" marL="457200">
              <a:buSzPct val="75000"/>
              <a:buFont charset="0" panose="020B0604020202020204" pitchFamily="34" typeface="Arial"/>
              <a:buChar char="•"/>
            </a:pPr>
            <a:r>
              <a:rPr b="0" dirty="0" lang="en-US" sz="3000"/>
              <a:t>Voice and representation in the process</a:t>
            </a:r>
          </a:p>
          <a:p>
            <a:pPr indent="-457200" marL="457200">
              <a:buSzPct val="75000"/>
              <a:buFont charset="0" panose="020B0604020202020204" pitchFamily="34" typeface="Arial"/>
              <a:buChar char="•"/>
            </a:pPr>
            <a:r>
              <a:rPr b="0" dirty="0" lang="en-US" sz="3000"/>
              <a:t>Seeking input from those whom the action has a direct impact</a:t>
            </a:r>
          </a:p>
          <a:p>
            <a:pPr indent="-457200" marL="457200">
              <a:buSzPct val="75000"/>
              <a:buFont charset="0" panose="020B0604020202020204" pitchFamily="34" typeface="Arial"/>
              <a:buChar char="•"/>
            </a:pPr>
            <a:r>
              <a:rPr b="0" dirty="0" lang="en-US" sz="3000"/>
              <a:t>What does this achieve</a:t>
            </a:r>
          </a:p>
          <a:p>
            <a:pPr>
              <a:buSzPct val="75000"/>
              <a:buNone/>
            </a:pPr>
            <a:r>
              <a:rPr b="0" dirty="0" lang="en-US" sz="3000"/>
              <a:t>	-Demonstrates respect</a:t>
            </a:r>
          </a:p>
          <a:p>
            <a:pPr>
              <a:buSzPct val="75000"/>
              <a:buNone/>
            </a:pPr>
            <a:r>
              <a:rPr b="0" sz="3000"/>
              <a:t>	-Allows for true combining of </a:t>
            </a:r>
          </a:p>
          <a:p>
            <a:pPr>
              <a:buNone/>
            </a:pPr>
            <a:r>
              <a:rPr b="0" dirty="0" lang="en-US" sz="3000"/>
              <a:t>         ideas</a:t>
            </a:r>
          </a:p>
          <a:p>
            <a:pPr>
              <a:buSzPct val="75000"/>
              <a:buNone/>
            </a:pPr>
            <a:r>
              <a:rPr b="0" sz="3000"/>
              <a:t>	-Allows for an environment  </a:t>
            </a:r>
          </a:p>
          <a:p>
            <a:pPr>
              <a:buNone/>
            </a:pPr>
            <a:r>
              <a:rPr b="0" sz="3000"/>
              <a:t>         where the individuals feel 			</a:t>
            </a:r>
          </a:p>
          <a:p>
            <a:pPr>
              <a:buNone/>
            </a:pPr>
            <a:r>
              <a:rPr b="0" sz="3000"/>
              <a:t>         comfortable to refute or 				</a:t>
            </a:r>
          </a:p>
          <a:p>
            <a:pPr>
              <a:buNone/>
            </a:pPr>
            <a:r>
              <a:rPr b="0" dirty="0" lang="en-US" sz="3000"/>
              <a:t>         support ideas of another </a:t>
            </a: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
                                            <p:txEl>
                                              <p:pRg end="1" st="1"/>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
                                            <p:txEl>
                                              <p:pRg end="2" st="2"/>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
                                            <p:txEl>
                                              <p:pRg end="3" st="3"/>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5">
                                            <p:txEl>
                                              <p:pRg end="4" st="4"/>
                                            </p:tx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 presetSubtype="0">
                                  <p:stCondLst>
                                    <p:cond delay="0"/>
                                  </p:stCondLst>
                                  <p:childTnLst>
                                    <p:set>
                                      <p:cBhvr>
                                        <p:cTn dur="1" fill="hold" id="22">
                                          <p:stCondLst>
                                            <p:cond delay="0"/>
                                          </p:stCondLst>
                                        </p:cTn>
                                        <p:tgtEl>
                                          <p:spTgt spid="5">
                                            <p:txEl>
                                              <p:pRg end="5" st="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507831"/>
          </a:xfrm>
        </p:spPr>
        <p:txBody>
          <a:bodyPr numCol="1">
            <a:normAutofit fontScale="90000"/>
          </a:bodyPr>
          <a:lstStyle/>
          <a:p>
            <a:r>
              <a:rPr dirty="0" lang="en-US" sz="3600">
                <a:solidFill>
                  <a:schemeClr val="bg1"/>
                </a:solidFill>
                <a:latin charset="0" panose="02070309020205020404" pitchFamily="49" typeface="Courier New"/>
                <a:cs charset="0" panose="02070309020205020404" pitchFamily="49" typeface="Courier New"/>
              </a:rPr>
              <a:t>Pillar III – Transparency and Openness of Process</a:t>
            </a:r>
          </a:p>
        </p:txBody>
      </p:sp>
      <p:sp>
        <p:nvSpPr>
          <p:cNvPr id="5" name="Text Placeholder 4"/>
          <p:cNvSpPr>
            <a:spLocks noGrp="1"/>
          </p:cNvSpPr>
          <p:nvPr>
            <p:ph idx="10" sz="quarter" type="body"/>
          </p:nvPr>
        </p:nvSpPr>
        <p:spPr>
          <a:xfrm>
            <a:off x="457200" y="2438400"/>
            <a:ext cx="8382000" cy="3213187"/>
          </a:xfrm>
        </p:spPr>
        <p:txBody>
          <a:bodyPr numCol="1">
            <a:normAutofit fontScale="92500" lnSpcReduction="10000"/>
          </a:bodyPr>
          <a:lstStyle/>
          <a:p>
            <a:pPr>
              <a:buSzPct val="75000"/>
              <a:buFont charset="0" pitchFamily="34" typeface="Arial"/>
              <a:buChar char="•"/>
            </a:pPr>
            <a:r>
              <a:rPr b="0" dirty="0" lang="en-US" sz="3600"/>
              <a:t>Transparency in the processes by which decisions are made without secrecy or deception</a:t>
            </a:r>
          </a:p>
          <a:p>
            <a:pPr>
              <a:buSzPct val="75000"/>
              <a:buFont charset="0" pitchFamily="34" typeface="Arial"/>
              <a:buChar char="•"/>
            </a:pPr>
            <a:r>
              <a:rPr b="0" dirty="0" lang="en-US" sz="3600"/>
              <a:t>Will gain trust within the organization and the community</a:t>
            </a:r>
          </a:p>
          <a:p>
            <a:pPr>
              <a:buSzPct val="75000"/>
              <a:buFont charset="0" pitchFamily="34" typeface="Arial"/>
              <a:buChar char="•"/>
            </a:pPr>
            <a:r>
              <a:rPr b="0" dirty="0" lang="en-US" sz="3600"/>
              <a:t>Ultimately greater support for the results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451406"/>
          </a:xfrm>
        </p:spPr>
        <p:txBody>
          <a:bodyPr numCol="1">
            <a:normAutofit fontScale="90000"/>
          </a:bodyPr>
          <a:lstStyle/>
          <a:p>
            <a:r>
              <a:rPr dirty="0" lang="en-US" sz="3200">
                <a:solidFill>
                  <a:schemeClr val="bg1"/>
                </a:solidFill>
                <a:latin charset="0" panose="02070309020205020404" pitchFamily="49" typeface="Courier New"/>
                <a:cs charset="0" panose="02070309020205020404" pitchFamily="49" typeface="Courier New"/>
              </a:rPr>
              <a:t>Pillar IV – Impartiality &amp; Unbiased Decision Making</a:t>
            </a:r>
          </a:p>
        </p:txBody>
      </p:sp>
      <p:sp>
        <p:nvSpPr>
          <p:cNvPr id="5" name="Text Placeholder 4"/>
          <p:cNvSpPr>
            <a:spLocks noGrp="1"/>
          </p:cNvSpPr>
          <p:nvPr>
            <p:ph idx="10" sz="quarter" type="body"/>
          </p:nvPr>
        </p:nvSpPr>
        <p:spPr>
          <a:xfrm>
            <a:off x="457200" y="2286000"/>
            <a:ext cx="8382000" cy="3612527"/>
          </a:xfrm>
        </p:spPr>
        <p:txBody>
          <a:bodyPr numCol="1"/>
          <a:lstStyle/>
          <a:p>
            <a:pPr>
              <a:buSzPct val="75000"/>
              <a:buFont charset="0" pitchFamily="34" typeface="Arial"/>
              <a:buChar char="•"/>
            </a:pPr>
            <a:r>
              <a:rPr b="0" dirty="0" lang="en-US"/>
              <a:t>Standardized</a:t>
            </a:r>
          </a:p>
          <a:p>
            <a:pPr>
              <a:buSzPct val="75000"/>
              <a:buFont charset="0" pitchFamily="34" typeface="Arial"/>
              <a:buChar char="•"/>
            </a:pPr>
            <a:r>
              <a:rPr b="0" dirty="0" lang="en-US"/>
              <a:t>High level of impartiality and unbiased enforcement</a:t>
            </a:r>
          </a:p>
          <a:p>
            <a:pPr>
              <a:buSzPct val="75000"/>
              <a:buFont charset="0" pitchFamily="34" typeface="Arial"/>
              <a:buChar char="•"/>
            </a:pPr>
            <a:r>
              <a:rPr b="0" dirty="0" lang="en-US"/>
              <a:t>No perception of an “in-group” and an “out group”</a:t>
            </a:r>
          </a:p>
          <a:p>
            <a:pPr>
              <a:buSzPct val="75000"/>
              <a:buFont charset="0" pitchFamily="34" typeface="Arial"/>
              <a:buChar char="•"/>
            </a:pPr>
            <a:r>
              <a:rPr b="0" dirty="0" lang="en-US"/>
              <a:t>Based on relevant evidence or data not on mere speculation, rumor, or suspicion</a:t>
            </a: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5">
                                            <p:txEl>
                                              <p:pRg end="3" st="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209800"/>
            <a:ext cx="8077200" cy="3908762"/>
          </a:xfrm>
          <a:prstGeom prst="rect">
            <a:avLst/>
          </a:prstGeom>
        </p:spPr>
        <p:txBody>
          <a:bodyPr numCol="1" wrap="square">
            <a:spAutoFit/>
          </a:bodyPr>
          <a:lstStyle/>
          <a:p>
            <a:pPr algn="ctr" indent="-273050" marL="273050">
              <a:lnSpc>
                <a:spcPct val="110000"/>
              </a:lnSpc>
              <a:spcBef>
                <a:spcPct val="20000"/>
              </a:spcBef>
              <a:buClr>
                <a:schemeClr val="accent1"/>
              </a:buClr>
              <a:buSzPct val="85000"/>
            </a:pPr>
            <a:r>
              <a:rPr dirty="0" i="1" lang="ja-JP" sz="2000">
                <a:latin charset="0" panose="02070309020205020404" pitchFamily="49" typeface="Courier New"/>
                <a:cs charset="0" panose="02070309020205020404" pitchFamily="49" typeface="Courier New"/>
              </a:rPr>
              <a:t>“</a:t>
            </a:r>
            <a:r>
              <a:rPr altLang="ja-JP" b="1" dirty="0" i="1" lang="en-US" sz="2000">
                <a:latin charset="0" panose="02070309020205020404" pitchFamily="49" typeface="Courier New"/>
                <a:cs charset="0" panose="02070309020205020404" pitchFamily="49" typeface="Courier New"/>
              </a:rPr>
              <a:t>Policing is one of America’s most noble professions. The actions of any police officer, in an instant, can impact an individual for life, and even a community for generations. Given this realization, every police officer must be centered on what is important.</a:t>
            </a:r>
          </a:p>
          <a:p>
            <a:pPr algn="ctr" indent="-273050" marL="273050">
              <a:lnSpc>
                <a:spcPct val="110000"/>
              </a:lnSpc>
              <a:spcBef>
                <a:spcPct val="20000"/>
              </a:spcBef>
              <a:buClr>
                <a:schemeClr val="accent1"/>
              </a:buClr>
              <a:buSzPct val="85000"/>
            </a:pPr>
            <a:r>
              <a:rPr b="1" dirty="0" i="1" lang="en-US" sz="2000">
                <a:latin charset="0" panose="02070309020205020404" pitchFamily="49" typeface="Courier New"/>
                <a:cs charset="0" panose="02070309020205020404" pitchFamily="49" typeface="Courier New"/>
              </a:rPr>
              <a:t>Service, justice, fundamental fairness—these are the foundational principles in which every police action must be grounded. The nobility of policing demands the noblest of character.</a:t>
            </a:r>
            <a:r>
              <a:rPr b="1" dirty="0" i="1" lang="ja-JP" sz="2000">
                <a:latin charset="0" panose="02070309020205020404" pitchFamily="49" typeface="Courier New"/>
                <a:cs charset="0" panose="02070309020205020404" pitchFamily="49" typeface="Courier New"/>
              </a:rPr>
              <a:t>”</a:t>
            </a:r>
            <a:r>
              <a:rPr altLang="ja-JP" b="1" dirty="0" i="1" lang="en-US" sz="2000">
                <a:latin charset="0" panose="02070309020205020404" pitchFamily="49" typeface="Courier New"/>
                <a:cs charset="0" panose="02070309020205020404" pitchFamily="49" typeface="Courier New"/>
              </a:rPr>
              <a:t> </a:t>
            </a:r>
          </a:p>
          <a:p>
            <a:pPr algn="r" indent="-273050" marL="273050">
              <a:spcBef>
                <a:spcPct val="20000"/>
              </a:spcBef>
              <a:buClr>
                <a:schemeClr val="accent1"/>
              </a:buClr>
              <a:buSzPct val="85000"/>
            </a:pPr>
            <a:r>
              <a:rPr b="1" dirty="0" i="1" lang="en-US" sz="2000">
                <a:latin charset="0" panose="02070309020205020404" pitchFamily="49" typeface="Courier New"/>
                <a:ea charset="0" typeface="Arial"/>
                <a:cs charset="0" panose="02070309020205020404" pitchFamily="49" typeface="Courier New"/>
              </a:rPr>
              <a:t>— </a:t>
            </a:r>
            <a:r>
              <a:rPr b="1" dirty="0" i="1" lang="en-US" sz="2000">
                <a:latin charset="0" panose="02070309020205020404" pitchFamily="49" typeface="Courier New"/>
                <a:cs charset="0" panose="02070309020205020404" pitchFamily="49" typeface="Courier New"/>
              </a:rPr>
              <a:t>Stephen R. Covey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55287"/>
            <a:ext cx="7681913" cy="1263808"/>
          </a:xfrm>
        </p:spPr>
        <p:txBody>
          <a:bodyPr numCol="1"/>
          <a:lstStyle/>
          <a:p>
            <a:r>
              <a:rPr dirty="0" lang="en-US">
                <a:solidFill>
                  <a:schemeClr val="tx1"/>
                </a:solidFill>
                <a:latin charset="0" panose="02070309020205020404" pitchFamily="49" typeface="Courier New"/>
                <a:cs charset="0" panose="02070309020205020404" pitchFamily="49" typeface="Courier New"/>
              </a:rPr>
              <a:t>Questions and Discussion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83264"/>
          </a:xfrm>
        </p:spPr>
        <p:txBody>
          <a:bodyPr numCol="1"/>
          <a:lstStyle/>
          <a:p>
            <a:r>
              <a:rPr dirty="0" lang="en-US">
                <a:solidFill>
                  <a:schemeClr val="bg1">
                    <a:lumMod val="95000"/>
                  </a:schemeClr>
                </a:solidFill>
                <a:latin charset="0" panose="02070309020205020404" pitchFamily="49" typeface="Courier New"/>
                <a:cs charset="0" panose="02070309020205020404" pitchFamily="49" typeface="Courier New"/>
              </a:rPr>
              <a:t>Policing: The Challenge</a:t>
            </a:r>
          </a:p>
        </p:txBody>
      </p:sp>
      <p:sp>
        <p:nvSpPr>
          <p:cNvPr id="5" name="Text Placeholder 4"/>
          <p:cNvSpPr>
            <a:spLocks noGrp="1"/>
          </p:cNvSpPr>
          <p:nvPr>
            <p:ph idx="10" sz="quarter" type="body"/>
          </p:nvPr>
        </p:nvSpPr>
        <p:spPr>
          <a:xfrm>
            <a:off x="381000" y="2667000"/>
            <a:ext cx="8382000" cy="984885"/>
          </a:xfrm>
        </p:spPr>
        <p:txBody>
          <a:bodyPr numCol="1"/>
          <a:lstStyle/>
          <a:p>
            <a:pPr>
              <a:buSzPct val="75000"/>
              <a:buNone/>
            </a:pPr>
            <a:r>
              <a:rPr dirty="0" lang="en-US"/>
              <a:t>		</a:t>
            </a:r>
          </a:p>
          <a:p>
            <a:pPr>
              <a:buSzPct val="98000"/>
            </a:pPr>
            <a:endParaRPr dirty="0" lang="en-US"/>
          </a:p>
        </p:txBody>
      </p:sp>
      <p:sp>
        <p:nvSpPr>
          <p:cNvPr id="9" name="Rectangle 8"/>
          <p:cNvSpPr/>
          <p:nvPr/>
        </p:nvSpPr>
        <p:spPr>
          <a:xfrm>
            <a:off x="1447800" y="1371600"/>
            <a:ext cx="6934200" cy="1569660"/>
          </a:xfrm>
          <a:prstGeom prst="rect">
            <a:avLst/>
          </a:prstGeom>
        </p:spPr>
        <p:txBody>
          <a:bodyPr numCol="1" wrap="square">
            <a:spAutoFit/>
          </a:bodyPr>
          <a:lstStyle/>
          <a:p>
            <a:pPr algn="ctr">
              <a:defRPr/>
            </a:pPr>
            <a:endParaRPr dirty="0" i="1" lang="en-US" sz="4800">
              <a:effectLst>
                <a:outerShdw algn="tl" blurRad="38100" dir="2700000" dist="38100">
                  <a:srgbClr val="000000"/>
                </a:outerShdw>
              </a:effectLst>
              <a:latin charset="0" pitchFamily="18" typeface="Times New Roman"/>
            </a:endParaRPr>
          </a:p>
          <a:p>
            <a:pPr algn="ctr">
              <a:defRPr/>
            </a:pPr>
            <a:endParaRPr dirty="0" i="1" lang="en-US" sz="4800">
              <a:effectLst>
                <a:outerShdw algn="tl" blurRad="38100" dir="2700000" dist="38100">
                  <a:srgbClr val="000000"/>
                </a:outerShdw>
              </a:effectLst>
              <a:latin charset="0" pitchFamily="18" typeface="Times New Roman"/>
            </a:endParaRPr>
          </a:p>
        </p:txBody>
      </p:sp>
      <p:sp>
        <p:nvSpPr>
          <p:cNvPr id="2" name="Rectangle 1">
            <a:extLst>
              <a:ext uri="{FF2B5EF4-FFF2-40B4-BE49-F238E27FC236}">
                <a16:creationId xmlns:a16="http://schemas.microsoft.com/office/drawing/2014/main" id="{921D7724-C6A4-49E0-834E-00B3B653C09F}"/>
              </a:ext>
            </a:extLst>
          </p:cNvPr>
          <p:cNvSpPr/>
          <p:nvPr/>
        </p:nvSpPr>
        <p:spPr>
          <a:xfrm>
            <a:off x="1066800" y="2274837"/>
            <a:ext cx="7315200" cy="3693319"/>
          </a:xfrm>
          <a:prstGeom prst="rect">
            <a:avLst/>
          </a:prstGeom>
        </p:spPr>
        <p:txBody>
          <a:bodyPr numCol="1" wrap="square">
            <a:spAutoFit/>
          </a:bodyPr>
          <a:lstStyle/>
          <a:p>
            <a:pPr algn="ctr"/>
            <a:r>
              <a:rPr dirty="0" lang="en-US" sz="2600">
                <a:latin charset="0" panose="02070309020205020404" pitchFamily="49" typeface="Courier New"/>
                <a:cs charset="0" panose="02070309020205020404" pitchFamily="49" typeface="Courier New"/>
              </a:rPr>
              <a:t>Protecting the Nobility of Policing</a:t>
            </a:r>
          </a:p>
          <a:p>
            <a:pPr algn="ctr"/>
            <a:endParaRPr dirty="0" lang="en-US" sz="2600">
              <a:latin charset="0" panose="02070309020205020404" pitchFamily="49" typeface="Courier New"/>
              <a:cs charset="0" panose="02070309020205020404" pitchFamily="49" typeface="Courier New"/>
            </a:endParaRPr>
          </a:p>
          <a:p>
            <a:pPr algn="ctr"/>
            <a:r>
              <a:rPr dirty="0" lang="en-US" sz="2600">
                <a:latin charset="0" panose="02070309020205020404" pitchFamily="49" typeface="Courier New"/>
                <a:cs charset="0" panose="02070309020205020404" pitchFamily="49" typeface="Courier New"/>
              </a:rPr>
              <a:t>Acknowledging Social Injustices</a:t>
            </a:r>
          </a:p>
          <a:p>
            <a:pPr algn="ctr"/>
            <a:endParaRPr dirty="0" lang="en-US" sz="2600">
              <a:latin charset="0" panose="02070309020205020404" pitchFamily="49" typeface="Courier New"/>
              <a:cs charset="0" panose="02070309020205020404" pitchFamily="49" typeface="Courier New"/>
            </a:endParaRPr>
          </a:p>
          <a:p>
            <a:pPr algn="ctr"/>
            <a:r>
              <a:rPr dirty="0" lang="en-US" sz="2600">
                <a:latin charset="0" panose="02070309020205020404" pitchFamily="49" typeface="Courier New"/>
                <a:cs charset="0" panose="02070309020205020404" pitchFamily="49" typeface="Courier New"/>
              </a:rPr>
              <a:t>Building Public Trust Requires Building Relationships</a:t>
            </a:r>
          </a:p>
          <a:p>
            <a:pPr algn="ctr"/>
            <a:endParaRPr dirty="0" lang="en-US" sz="2600">
              <a:latin charset="0" panose="02070309020205020404" pitchFamily="49" typeface="Courier New"/>
              <a:cs charset="0" panose="02070309020205020404" pitchFamily="49" typeface="Courier New"/>
            </a:endParaRPr>
          </a:p>
          <a:p>
            <a:pPr algn="ctr"/>
            <a:r>
              <a:rPr dirty="0" lang="en-US" sz="2600">
                <a:latin charset="0" panose="02070309020205020404" pitchFamily="49" typeface="Courier New"/>
                <a:cs charset="0" panose="02070309020205020404" pitchFamily="49" typeface="Courier New"/>
              </a:rPr>
              <a:t>The Impact of Social Media on Policing</a:t>
            </a:r>
          </a:p>
        </p:txBody>
      </p:sp>
    </p:spTree>
    <p:extLst>
      <p:ext uri="{BB962C8B-B14F-4D97-AF65-F5344CB8AC3E}">
        <p14:creationId xmlns:p14="http://schemas.microsoft.com/office/powerpoint/2010/main" val="3987982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numCol="1"/>
          <a:lstStyle/>
          <a:p>
            <a:endParaRPr dirty="0" lang="en-US">
              <a:solidFill>
                <a:srgbClr val="EAEAEA"/>
              </a:solidFill>
              <a:latin charset="0" pitchFamily="34" typeface="Berlin Sans FB"/>
            </a:endParaRPr>
          </a:p>
        </p:txBody>
      </p:sp>
      <p:sp>
        <p:nvSpPr>
          <p:cNvPr id="5" name="Text Placeholder 4"/>
          <p:cNvSpPr>
            <a:spLocks noGrp="1"/>
          </p:cNvSpPr>
          <p:nvPr>
            <p:ph idx="10" sz="quarter" type="body"/>
          </p:nvPr>
        </p:nvSpPr>
        <p:spPr>
          <a:xfrm>
            <a:off x="762000" y="2057400"/>
            <a:ext cx="8382000" cy="3656386"/>
          </a:xfrm>
        </p:spPr>
        <p:txBody>
          <a:bodyPr numCol="1">
            <a:noAutofit/>
          </a:bodyPr>
          <a:lstStyle/>
          <a:p>
            <a:pPr indent="0" marL="0">
              <a:buNone/>
            </a:pPr>
            <a:r>
              <a:rPr b="0" dirty="0" lang="en-US" sz="4000"/>
              <a:t>The actions of an individual officer and/or employee can and will have a direct and fundamental impact by either enhancing or lowering people’s judgments of police legitimacy.</a:t>
            </a:r>
          </a:p>
        </p:txBody>
      </p:sp>
    </p:spTree>
    <p:extLst>
      <p:ext uri="{BB962C8B-B14F-4D97-AF65-F5344CB8AC3E}">
        <p14:creationId xmlns:p14="http://schemas.microsoft.com/office/powerpoint/2010/main" val="21627328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numCol="1"/>
          <a:lstStyle/>
          <a:p>
            <a:r>
              <a:rPr dirty="0" lang="en-US">
                <a:solidFill>
                  <a:schemeClr val="bg1">
                    <a:lumMod val="95000"/>
                  </a:schemeClr>
                </a:solidFill>
                <a:latin charset="0" panose="02070309020205020404" pitchFamily="49" typeface="Courier New"/>
                <a:cs charset="0" panose="02070309020205020404" pitchFamily="49" typeface="Courier New"/>
              </a:rPr>
              <a:t>Legitimacy</a:t>
            </a:r>
            <a:r>
              <a:rPr dirty="0" lang="en-US">
                <a:solidFill>
                  <a:schemeClr val="tx1"/>
                </a:solidFill>
                <a:latin charset="0" panose="02070309020205020404" pitchFamily="49" typeface="Courier New"/>
                <a:cs charset="0" panose="02070309020205020404" pitchFamily="49" typeface="Courier New"/>
              </a:rPr>
              <a:t> </a:t>
            </a:r>
          </a:p>
        </p:txBody>
      </p:sp>
      <p:sp>
        <p:nvSpPr>
          <p:cNvPr id="3" name="Text Placeholder 2"/>
          <p:cNvSpPr>
            <a:spLocks noGrp="1"/>
          </p:cNvSpPr>
          <p:nvPr>
            <p:ph idx="10" sz="quarter" type="body"/>
          </p:nvPr>
        </p:nvSpPr>
        <p:spPr>
          <a:xfrm>
            <a:off x="685800" y="2590800"/>
            <a:ext cx="8382000" cy="3213187"/>
          </a:xfrm>
        </p:spPr>
        <p:txBody>
          <a:bodyPr numCol="1">
            <a:normAutofit fontScale="77500" lnSpcReduction="20000"/>
          </a:bodyPr>
          <a:lstStyle/>
          <a:p>
            <a:pPr>
              <a:buNone/>
            </a:pPr>
            <a:r>
              <a:rPr b="1" dirty="0" i="1" lang="en-US" sz="3600">
                <a:latin typeface="Times New Roman"/>
              </a:rPr>
              <a:t>   		</a:t>
            </a:r>
          </a:p>
          <a:p>
            <a:pPr>
              <a:buNone/>
            </a:pPr>
            <a:endParaRPr b="1" dirty="0" i="1" lang="en-US" sz="3600">
              <a:latin typeface="Times New Roman"/>
            </a:endParaRPr>
          </a:p>
          <a:p>
            <a:pPr>
              <a:buNone/>
            </a:pPr>
            <a:r>
              <a:rPr b="1" dirty="0" i="1" lang="en-US" sz="3600">
                <a:latin typeface="Times New Roman"/>
              </a:rPr>
              <a:t>	</a:t>
            </a:r>
            <a:r>
              <a:rPr b="0" dirty="0" i="1" lang="en-US" sz="5200"/>
              <a:t>Legitimacy</a:t>
            </a:r>
            <a:r>
              <a:rPr b="0" dirty="0" i="1" lang="en-US" sz="3600"/>
              <a:t> </a:t>
            </a:r>
            <a:r>
              <a:rPr b="0" dirty="0" lang="en-US" sz="3600"/>
              <a:t>is defined as the judgments that ordinary citizens make about the rightfulness of police conduct and the organizations that employ police.</a:t>
            </a:r>
          </a:p>
          <a:p>
            <a:endParaRPr dirty="0" lang="en-US" sz="3600">
              <a:latin typeface="Times New Roman"/>
            </a:endParaRPr>
          </a:p>
          <a:p>
            <a:pPr>
              <a:buNone/>
            </a:pPr>
            <a:r>
              <a:rPr dirty="0" lang="en-US" sz="3600">
                <a:latin typeface="Times New Roman"/>
              </a:rPr>
              <a:t>   </a:t>
            </a:r>
          </a:p>
        </p:txBody>
      </p:sp>
    </p:spTree>
    <p:extLst>
      <p:ext uri="{BB962C8B-B14F-4D97-AF65-F5344CB8AC3E}">
        <p14:creationId xmlns:p14="http://schemas.microsoft.com/office/powerpoint/2010/main" val="402185867"/>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3">
                                            <p:txEl>
                                              <p:pRg end="4" st="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numCol="1"/>
          <a:lstStyle/>
          <a:p>
            <a:endParaRPr dirty="0" lang="en-US">
              <a:solidFill>
                <a:srgbClr val="EAEAEA"/>
              </a:solidFill>
              <a:latin charset="0" pitchFamily="34" typeface="Berlin Sans FB"/>
            </a:endParaRPr>
          </a:p>
        </p:txBody>
      </p:sp>
      <p:sp>
        <p:nvSpPr>
          <p:cNvPr id="5" name="Text Placeholder 4"/>
          <p:cNvSpPr>
            <a:spLocks noGrp="1"/>
          </p:cNvSpPr>
          <p:nvPr>
            <p:ph idx="10" sz="quarter" type="body"/>
          </p:nvPr>
        </p:nvSpPr>
        <p:spPr>
          <a:xfrm>
            <a:off x="381000" y="1411552"/>
            <a:ext cx="8382000" cy="3575594"/>
          </a:xfrm>
        </p:spPr>
        <p:txBody>
          <a:bodyPr numCol="1"/>
          <a:lstStyle/>
          <a:p>
            <a:pPr>
              <a:buNone/>
            </a:pPr>
            <a:r>
              <a:rPr b="1" dirty="0" lang="en-US"/>
              <a:t>  </a:t>
            </a:r>
            <a:endParaRPr b="1" dirty="0" lang="en-US">
              <a:latin charset="0" pitchFamily="18" typeface="Times New Roman"/>
              <a:cs charset="0" pitchFamily="18" typeface="Times New Roman"/>
            </a:endParaRPr>
          </a:p>
          <a:p>
            <a:pPr>
              <a:buNone/>
            </a:pPr>
            <a:endParaRPr b="1" dirty="0" lang="en-US">
              <a:latin charset="0" pitchFamily="18" typeface="Times New Roman"/>
              <a:cs charset="0" pitchFamily="18" typeface="Times New Roman"/>
            </a:endParaRPr>
          </a:p>
          <a:p>
            <a:pPr algn="ctr">
              <a:buNone/>
            </a:pPr>
            <a:endParaRPr b="0" dirty="0" lang="en-US" sz="4800"/>
          </a:p>
          <a:p>
            <a:pPr algn="ctr">
              <a:buNone/>
            </a:pPr>
            <a:r>
              <a:rPr b="0" dirty="0" lang="en-US" sz="4800"/>
              <a:t>What is Justice?</a:t>
            </a:r>
          </a:p>
          <a:p>
            <a:pPr>
              <a:buNone/>
            </a:pPr>
            <a:endParaRPr dirty="0" lang="en-US">
              <a:latin charset="0" pitchFamily="18" typeface="Times New Roman"/>
              <a:cs charset="0" pitchFamily="18" typeface="Times New Roman"/>
            </a:endParaRPr>
          </a:p>
          <a:p>
            <a:pPr>
              <a:buSzPct val="75000"/>
              <a:buNone/>
            </a:pPr>
            <a:endParaRPr dirty="0"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83264"/>
          </a:xfrm>
        </p:spPr>
        <p:txBody>
          <a:bodyPr numCol="1"/>
          <a:lstStyle/>
          <a:p>
            <a:r>
              <a:rPr b="1" dirty="0" lang="en-US"/>
              <a:t> </a:t>
            </a:r>
            <a:r>
              <a:rPr dirty="0" lang="en-US">
                <a:solidFill>
                  <a:schemeClr val="bg1"/>
                </a:solidFill>
                <a:latin charset="0" panose="02070309020205020404" pitchFamily="49" typeface="Courier New"/>
                <a:cs charset="0" panose="02070309020205020404" pitchFamily="49" typeface="Courier New"/>
              </a:rPr>
              <a:t>Justice</a:t>
            </a:r>
          </a:p>
        </p:txBody>
      </p:sp>
      <p:sp>
        <p:nvSpPr>
          <p:cNvPr id="5" name="Text Placeholder 4"/>
          <p:cNvSpPr>
            <a:spLocks noGrp="1"/>
          </p:cNvSpPr>
          <p:nvPr>
            <p:ph idx="10" sz="quarter" type="body"/>
          </p:nvPr>
        </p:nvSpPr>
        <p:spPr>
          <a:xfrm>
            <a:off x="609600" y="2362200"/>
            <a:ext cx="8382000" cy="5643853"/>
          </a:xfrm>
        </p:spPr>
        <p:txBody>
          <a:bodyPr numCol="1"/>
          <a:lstStyle/>
          <a:p>
            <a:pPr>
              <a:buFont charset="0" panose="020B0604020202020204" pitchFamily="34" typeface="Arial"/>
              <a:buChar char="•"/>
            </a:pPr>
            <a:r>
              <a:rPr b="0" dirty="0" lang="en-US"/>
              <a:t>Just behavior or treatment</a:t>
            </a:r>
          </a:p>
          <a:p>
            <a:pPr>
              <a:buFont charset="0" panose="020B0604020202020204" pitchFamily="34" typeface="Arial"/>
              <a:buChar char="•"/>
            </a:pPr>
            <a:r>
              <a:rPr b="0" dirty="0" lang="en-US"/>
              <a:t>The quality of being fair and reasonable</a:t>
            </a:r>
          </a:p>
          <a:p>
            <a:pPr>
              <a:buFont charset="0" panose="020B0604020202020204" pitchFamily="34" typeface="Arial"/>
              <a:buChar char="•"/>
            </a:pPr>
            <a:r>
              <a:rPr b="0" dirty="0" lang="en-US"/>
              <a:t>The administering of deserved punishment or reward</a:t>
            </a:r>
          </a:p>
          <a:p>
            <a:pPr>
              <a:buFont charset="0" panose="020B0604020202020204" pitchFamily="34" typeface="Arial"/>
              <a:buChar char="•"/>
            </a:pPr>
            <a:endParaRPr b="0" dirty="0" lang="en-US"/>
          </a:p>
          <a:p>
            <a:pPr indent="0" marL="0">
              <a:buNone/>
            </a:pPr>
            <a:r>
              <a:rPr b="0" dirty="0" lang="en-US"/>
              <a:t>Justice is often used interchangeably with the word fairness  </a:t>
            </a:r>
          </a:p>
          <a:p>
            <a:pPr>
              <a:buNone/>
            </a:pPr>
            <a:endParaRPr b="1" dirty="0" lang="en-US">
              <a:latin charset="0" panose="02020603050405020304" pitchFamily="18" typeface="Times New Roman"/>
              <a:cs charset="0" panose="02020603050405020304" pitchFamily="18" typeface="Times New Roman"/>
            </a:endParaRPr>
          </a:p>
          <a:p>
            <a:pPr>
              <a:buNone/>
            </a:pPr>
            <a:endParaRPr dirty="0" lang="en-US">
              <a:latin charset="0" pitchFamily="18" typeface="Times New Roman"/>
              <a:cs charset="0" pitchFamily="18" typeface="Times New Roman"/>
            </a:endParaRPr>
          </a:p>
          <a:p>
            <a:pPr>
              <a:buSzPct val="75000"/>
              <a:buNone/>
            </a:pPr>
            <a:endParaRPr dirty="0" lang="en-US"/>
          </a:p>
        </p:txBody>
      </p:sp>
    </p:spTree>
    <p:extLst>
      <p:ext uri="{BB962C8B-B14F-4D97-AF65-F5344CB8AC3E}">
        <p14:creationId xmlns:p14="http://schemas.microsoft.com/office/powerpoint/2010/main" val="533381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0730"/>
            <a:ext cx="8382000" cy="804256"/>
          </a:xfrm>
        </p:spPr>
        <p:txBody>
          <a:bodyPr numCol="1"/>
          <a:lstStyle/>
          <a:p>
            <a:endParaRPr dirty="0" lang="en-US"/>
          </a:p>
        </p:txBody>
      </p:sp>
      <p:sp>
        <p:nvSpPr>
          <p:cNvPr id="3" name="Text Placeholder 2"/>
          <p:cNvSpPr>
            <a:spLocks noGrp="1"/>
          </p:cNvSpPr>
          <p:nvPr>
            <p:ph idx="10" sz="quarter" type="body"/>
          </p:nvPr>
        </p:nvSpPr>
        <p:spPr>
          <a:xfrm>
            <a:off x="990600" y="4742766"/>
            <a:ext cx="1295400" cy="221599"/>
          </a:xfrm>
        </p:spPr>
        <p:txBody>
          <a:bodyPr numCol="1">
            <a:normAutofit fontScale="92500"/>
          </a:bodyPr>
          <a:lstStyle/>
          <a:p>
            <a:pPr indent="0" marL="0">
              <a:buNone/>
            </a:pPr>
            <a:r>
              <a:rPr dirty="0" lang="en-US" sz="800">
                <a:solidFill>
                  <a:schemeClr val="tx2"/>
                </a:solidFill>
                <a:hlinkClick r:id="rId2">
                  <a:extLst>
                    <a:ext uri="{A12FA001-AC4F-418D-AE19-62706E023703}">
                      <ahyp:hlinkClr xmlns:ahyp="http://schemas.microsoft.com/office/drawing/2018/hyperlinkcolor" val="tx"/>
                    </a:ext>
                  </a:extLst>
                </a:hlinkClick>
              </a:rPr>
              <a:t>https://www.youtube.com/watch?v=4K5fbQ1-zps</a:t>
            </a:r>
            <a:endParaRPr dirty="0" lang="en-US" sz="800">
              <a:solidFill>
                <a:schemeClr val="tx2"/>
              </a:solidFill>
            </a:endParaRPr>
          </a:p>
        </p:txBody>
      </p:sp>
      <p:pic>
        <p:nvPicPr>
          <p:cNvPr descr="F:\procedural justice\equity-vs-equality.jpg" id="1026" name="Picture 2"/>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3767667" y="2326680"/>
            <a:ext cx="5396089" cy="44264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57D594-7365-4473-87B4-543CD7A49888}"/>
              </a:ext>
            </a:extLst>
          </p:cNvPr>
          <p:cNvPicPr>
            <a:picLocks noChangeAspect="1"/>
          </p:cNvPicPr>
          <p:nvPr/>
        </p:nvPicPr>
        <p:blipFill>
          <a:blip r:embed="rId4"/>
          <a:stretch>
            <a:fillRect/>
          </a:stretch>
        </p:blipFill>
        <p:spPr>
          <a:xfrm>
            <a:off x="14111" y="90729"/>
            <a:ext cx="4112108" cy="3084843"/>
          </a:xfrm>
          <a:prstGeom prst="rect">
            <a:avLst/>
          </a:prstGeom>
        </p:spPr>
      </p:pic>
    </p:spTree>
    <p:extLst>
      <p:ext uri="{BB962C8B-B14F-4D97-AF65-F5344CB8AC3E}">
        <p14:creationId xmlns:p14="http://schemas.microsoft.com/office/powerpoint/2010/main" val="38312134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83264"/>
          </a:xfrm>
        </p:spPr>
        <p:txBody>
          <a:bodyPr numCol="1"/>
          <a:lstStyle/>
          <a:p>
            <a:r>
              <a:rPr dirty="0" lang="en-US">
                <a:solidFill>
                  <a:schemeClr val="bg1"/>
                </a:solidFill>
                <a:latin charset="0" panose="02070309020205020404" pitchFamily="49" typeface="Courier New"/>
                <a:cs charset="0" panose="02070309020205020404" pitchFamily="49" typeface="Courier New"/>
              </a:rPr>
              <a:t>Types of Justice</a:t>
            </a:r>
          </a:p>
        </p:txBody>
      </p:sp>
      <p:sp>
        <p:nvSpPr>
          <p:cNvPr id="5" name="Text Placeholder 4"/>
          <p:cNvSpPr>
            <a:spLocks noGrp="1"/>
          </p:cNvSpPr>
          <p:nvPr>
            <p:ph idx="10" sz="quarter" type="body"/>
          </p:nvPr>
        </p:nvSpPr>
        <p:spPr>
          <a:xfrm>
            <a:off x="533400" y="2133600"/>
            <a:ext cx="8382000" cy="6992684"/>
          </a:xfrm>
        </p:spPr>
        <p:txBody>
          <a:bodyPr numCol="1"/>
          <a:lstStyle/>
          <a:p>
            <a:pPr>
              <a:buNone/>
            </a:pPr>
            <a:r>
              <a:rPr b="0" dirty="0" lang="en-US"/>
              <a:t>Organizational Justice: </a:t>
            </a:r>
          </a:p>
          <a:p>
            <a:pPr>
              <a:buNone/>
            </a:pPr>
            <a:r>
              <a:rPr b="0" dirty="0" lang="en-US"/>
              <a:t>	Made up of Distributive Justice and Procedural Justice.</a:t>
            </a:r>
          </a:p>
          <a:p>
            <a:pPr>
              <a:buNone/>
            </a:pPr>
            <a:endParaRPr b="0" dirty="0" lang="en-US"/>
          </a:p>
          <a:p>
            <a:pPr>
              <a:buNone/>
            </a:pPr>
            <a:r>
              <a:rPr b="0" dirty="0" lang="en-US"/>
              <a:t>	Individuals react to actions and decisions made by organizations every day.  An individual’s perception of these decisions as fair or unfair can have an influence on attitudes and behaviors.</a:t>
            </a:r>
          </a:p>
          <a:p>
            <a:pPr>
              <a:buNone/>
            </a:pPr>
            <a:endParaRPr b="0" dirty="0" lang="en-US"/>
          </a:p>
          <a:p>
            <a:pPr>
              <a:buNone/>
            </a:pPr>
            <a:endParaRPr b="1" dirty="0" lang="en-US">
              <a:latin charset="0" pitchFamily="18" typeface="Times New Roman"/>
              <a:cs charset="0" pitchFamily="18" typeface="Times New Roman"/>
            </a:endParaRPr>
          </a:p>
          <a:p>
            <a:pPr>
              <a:buNone/>
            </a:pPr>
            <a:r>
              <a:rPr b="1" dirty="0" lang="en-US">
                <a:latin charset="0" pitchFamily="18" typeface="Times New Roman"/>
                <a:cs charset="0" pitchFamily="18" typeface="Times New Roman"/>
              </a:rPr>
              <a:t> </a:t>
            </a:r>
            <a:endParaRPr dirty="0" lang="en-US">
              <a:latin charset="0" pitchFamily="18" typeface="Times New Roman"/>
              <a:cs charset="0" pitchFamily="18" typeface="Times New Roman"/>
            </a:endParaRPr>
          </a:p>
          <a:p>
            <a:pPr>
              <a:buNone/>
            </a:pPr>
            <a:endParaRPr dirty="0" lang="en-US">
              <a:latin charset="0" pitchFamily="18" typeface="Times New Roman"/>
              <a:cs charset="0" pitchFamily="18" typeface="Times New Roman"/>
            </a:endParaRPr>
          </a:p>
          <a:p>
            <a:pPr>
              <a:buSzPct val="75000"/>
              <a:buNone/>
            </a:pPr>
            <a:endParaRPr dirty="0" lang="en-US"/>
          </a:p>
        </p:txBody>
      </p:sp>
    </p:spTree>
    <p:extLst>
      <p:ext uri="{BB962C8B-B14F-4D97-AF65-F5344CB8AC3E}">
        <p14:creationId xmlns:p14="http://schemas.microsoft.com/office/powerpoint/2010/main" val="1088371379"/>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
                                            <p:txEl>
                                              <p:pRg end="1" st="1"/>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
                                            <p:txEl>
                                              <p:pRg end="3" st="3"/>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
                                            <p:txEl>
                                              <p:pRg end="6" st="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83264"/>
          </a:xfrm>
        </p:spPr>
        <p:txBody>
          <a:bodyPr numCol="1"/>
          <a:lstStyle/>
          <a:p>
            <a:r>
              <a:rPr dirty="0" lang="en-US">
                <a:solidFill>
                  <a:schemeClr val="bg1"/>
                </a:solidFill>
                <a:latin charset="0" panose="02070309020205020404" pitchFamily="49" typeface="Courier New"/>
                <a:cs charset="0" panose="02070309020205020404" pitchFamily="49" typeface="Courier New"/>
              </a:rPr>
              <a:t>Types of Justice</a:t>
            </a:r>
          </a:p>
        </p:txBody>
      </p:sp>
      <p:sp>
        <p:nvSpPr>
          <p:cNvPr id="5" name="Text Placeholder 4"/>
          <p:cNvSpPr>
            <a:spLocks noGrp="1"/>
          </p:cNvSpPr>
          <p:nvPr>
            <p:ph idx="10" sz="quarter" type="body"/>
          </p:nvPr>
        </p:nvSpPr>
        <p:spPr>
          <a:xfrm>
            <a:off x="762000" y="2209800"/>
            <a:ext cx="8382000" cy="3889526"/>
          </a:xfrm>
        </p:spPr>
        <p:txBody>
          <a:bodyPr numCol="1"/>
          <a:lstStyle/>
          <a:p>
            <a:pPr>
              <a:buNone/>
            </a:pPr>
            <a:r>
              <a:rPr b="0" dirty="0" lang="en-US"/>
              <a:t>Distributive Justice:</a:t>
            </a:r>
          </a:p>
          <a:p>
            <a:pPr>
              <a:buFont charset="0" panose="020B0604020202020204" pitchFamily="34" typeface="Arial"/>
              <a:buChar char="•"/>
            </a:pPr>
            <a:r>
              <a:rPr b="0" dirty="0" lang="en-US"/>
              <a:t>Concerned with outcomes</a:t>
            </a:r>
          </a:p>
          <a:p>
            <a:pPr>
              <a:buFont charset="0" panose="020B0604020202020204" pitchFamily="34" typeface="Arial"/>
              <a:buChar char="•"/>
            </a:pPr>
            <a:r>
              <a:rPr b="0" dirty="0" lang="en-US"/>
              <a:t>Distribution of resources</a:t>
            </a:r>
          </a:p>
          <a:p>
            <a:pPr>
              <a:buFont charset="0" panose="020B0604020202020204" pitchFamily="34" typeface="Arial"/>
              <a:buChar char="•"/>
            </a:pPr>
            <a:endParaRPr b="0" dirty="0" lang="en-US"/>
          </a:p>
          <a:p>
            <a:pPr>
              <a:buNone/>
            </a:pPr>
            <a:r>
              <a:rPr b="0" dirty="0" lang="en-US"/>
              <a:t>Not only applies within the organization but with the public we serve as well</a:t>
            </a:r>
          </a:p>
          <a:p>
            <a:pPr>
              <a:buSzPct val="75000"/>
              <a:buNone/>
            </a:pPr>
            <a:endParaRPr dirty="0" lang="en-US"/>
          </a:p>
        </p:txBody>
      </p:sp>
    </p:spTree>
    <p:extLst>
      <p:ext uri="{BB962C8B-B14F-4D97-AF65-F5344CB8AC3E}">
        <p14:creationId xmlns:p14="http://schemas.microsoft.com/office/powerpoint/2010/main" val="1201465464"/>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5">
                                            <p:txEl>
                                              <p:pRg end="4" st="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1_Light rays - Gray Green template Segoe">
  <a:themeElements>
    <a:clrScheme name="Paper">
      <a:dk1>
        <a:sysClr lastClr="000000" val="windowText"/>
      </a:dk1>
      <a:lt1>
        <a:sysClr lastClr="FFFFFF" val="window"/>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algn="ctr" cap="flat" cmpd="sng" w="9525">
          <a:solidFill>
            <a:schemeClr val="phClr"/>
          </a:solidFill>
          <a:prstDash val="solid"/>
        </a:ln>
        <a:ln algn="ctr" cap="flat" cmpd="thickThin" w="55000">
          <a:solidFill>
            <a:schemeClr val="phClr"/>
          </a:solidFill>
          <a:prstDash val="solid"/>
        </a:ln>
        <a:ln algn="ctr" cap="flat" cmpd="thickThin" w="63500">
          <a:solidFill>
            <a:schemeClr val="phClr"/>
          </a:solidFill>
          <a:prstDash val="solid"/>
        </a:ln>
      </a:lnStyleLst>
      <a:effectStyleLst>
        <a:effectStyle>
          <a:effectLst>
            <a:outerShdw blurRad="50800" dir="5400000" dist="38100" rotWithShape="0">
              <a:srgbClr val="000000">
                <a:alpha val="35000"/>
              </a:srgbClr>
            </a:outerShdw>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45000"/>
              </a:srgbClr>
            </a:outerShdw>
          </a:effectLst>
          <a:scene3d>
            <a:camera fov="0" prst="orthographicFront">
              <a:rot lat="0" lon="0" rev="0"/>
            </a:camera>
            <a:lightRig dir="t" rig="glow">
              <a:rot lat="0" lon="0" rev="6360000"/>
            </a:lightRig>
          </a:scene3d>
          <a:sp3d contourW="1000" prstMaterial="flat">
            <a:bevelT h="101600" w="9525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ln>
          <a:headEnd len="med" type="none" w="med"/>
          <a:tailEnd len="med" type="none" w="med"/>
        </a:ln>
      </a:spPr>
      <a:bodyPr anchor="ctr" anchorCtr="0" bIns="45718" compatLnSpc="1" lIns="91436" numCol="1" rIns="91436" rtlCol="0" tIns="45718" vert="horz" wrap="square">
        <a:prstTxWarp prst="textNoShape">
          <a:avLst/>
        </a:prstTxWarp>
      </a:bodyPr>
      <a:lstStyle>
        <a:defPPr algn="ctr" defTabSz="914099" fontAlgn="base">
          <a:spcBef>
            <a:spcPct val="0"/>
          </a:spcBef>
          <a:spcAft>
            <a:spcPct val="0"/>
          </a:spcAft>
          <a:defRPr dirty="0" smtClean="0" sz="2300">
            <a:solidFill>
              <a:srgbClr val="FFFFFF"/>
            </a:solidFill>
            <a:effectLst>
              <a:outerShdw algn="tl" blurRad="38100" dir="2700000" dist="38100">
                <a:srgbClr val="000000">
                  <a:alpha val="43137"/>
                </a:srgbClr>
              </a:outerShdw>
            </a:effectLst>
            <a:latin charset="0" pitchFamily="34" typeface="Segoe"/>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algn="ctr" cap="flat" cmpd="sng" w="9525">
          <a:solidFill>
            <a:schemeClr val="phClr"/>
          </a:solidFill>
          <a:prstDash val="solid"/>
        </a:ln>
        <a:ln algn="ctr" cap="flat" cmpd="thickThin" w="55000">
          <a:solidFill>
            <a:schemeClr val="phClr"/>
          </a:solidFill>
          <a:prstDash val="solid"/>
        </a:ln>
        <a:ln algn="ctr" cap="flat" cmpd="thickThin" w="63500">
          <a:solidFill>
            <a:schemeClr val="phClr"/>
          </a:solidFill>
          <a:prstDash val="solid"/>
        </a:ln>
      </a:lnStyleLst>
      <a:effectStyleLst>
        <a:effectStyle>
          <a:effectLst>
            <a:outerShdw blurRad="50800" dir="5400000" dist="38100" rotWithShape="0">
              <a:srgbClr val="000000">
                <a:alpha val="35000"/>
              </a:srgbClr>
            </a:outerShdw>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45000"/>
              </a:srgbClr>
            </a:outerShdw>
          </a:effectLst>
          <a:scene3d>
            <a:camera fov="0" prst="orthographicFront">
              <a:rot lat="0" lon="0" rev="0"/>
            </a:camera>
            <a:lightRig dir="t" rig="glow">
              <a:rot lat="0" lon="0" rev="6360000"/>
            </a:lightRig>
          </a:scene3d>
          <a:sp3d contourW="1000" prstMaterial="flat">
            <a:bevelT h="101600" w="9525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ln>
          <a:headEnd len="med" type="none" w="med"/>
          <a:tailEnd len="med" type="none" w="med"/>
        </a:ln>
      </a:spPr>
      <a:bodyPr anchor="ctr" anchorCtr="0" bIns="54864" compatLnSpc="1" lIns="109728" numCol="1" rIns="109728" rtlCol="0" tIns="54864" vert="horz" wrap="square">
        <a:prstTxWarp prst="textNoShape">
          <a:avLst/>
        </a:prstTxWarp>
      </a:bodyPr>
      <a:lstStyle>
        <a:defPPr algn="ctr" defTabSz="1096963" eaLnBrk="1" fontAlgn="base" hangingPunct="1" indent="0" latinLnBrk="0" marL="0" marR="0" rtl="0">
          <a:lnSpc>
            <a:spcPct val="100000"/>
          </a:lnSpc>
          <a:spcBef>
            <a:spcPct val="0"/>
          </a:spcBef>
          <a:spcAft>
            <a:spcPct val="0"/>
          </a:spcAft>
          <a:buClrTx/>
          <a:buSzTx/>
          <a:buFontTx/>
          <a:buNone/>
          <a:tabLst/>
          <a:defRPr b="0" baseline="0" cap="none" dirty="0" i="0" kumimoji="0" normalizeH="0" smtClean="0" strike="noStrike" sz="2800" u="none">
            <a:solidFill>
              <a:schemeClr val="tx1"/>
            </a:solidFill>
            <a:effectLst>
              <a:outerShdw algn="tl" blurRad="38100" dir="2700000" dist="38100">
                <a:srgbClr val="000000">
                  <a:alpha val="43137"/>
                </a:srgbClr>
              </a:outerShdw>
            </a:effectLst>
            <a:latin charset="0" pitchFamily="34" typeface="Segoe"/>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271552-F25C-4879-BEFE-53DE83964B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rays - Gray Green template Segoe</Template>
  <Company>City of Arlington</Company>
  <Words>1763</Words>
  <Paragraphs>195</Paragraphs>
  <Slides>17</Slides>
  <Notes>16</Notes>
  <TotalTime>39815</TotalTime>
  <HiddenSlides>0</HiddenSlides>
  <MMClips>0</MMClips>
  <ScaleCrop>false</ScaleCrop>
  <HeadingPairs>
    <vt:vector baseType="variant" size="6">
      <vt:variant>
        <vt:lpstr>Fonts Used</vt:lpstr>
      </vt:variant>
      <vt:variant>
        <vt:i4>6</vt:i4>
      </vt:variant>
      <vt:variant>
        <vt:lpstr>Theme</vt:lpstr>
      </vt:variant>
      <vt:variant>
        <vt:i4>2</vt:i4>
      </vt:variant>
      <vt:variant>
        <vt:lpstr>Slide Titles</vt:lpstr>
      </vt:variant>
      <vt:variant>
        <vt:i4>17</vt:i4>
      </vt:variant>
    </vt:vector>
  </HeadingPairs>
  <TitlesOfParts>
    <vt:vector baseType="lpstr" size="25">
      <vt:lpstr>Arial</vt:lpstr>
      <vt:lpstr>Berlin Sans FB</vt:lpstr>
      <vt:lpstr>Calibri</vt:lpstr>
      <vt:lpstr>Courier New</vt:lpstr>
      <vt:lpstr>Times New Roman</vt:lpstr>
      <vt:lpstr>Wingdings</vt:lpstr>
      <vt:lpstr>1_Light rays - Gray Green template Segoe</vt:lpstr>
      <vt:lpstr>White with Courier font for code slides</vt:lpstr>
      <vt:lpstr>Procedural Justice:</vt:lpstr>
      <vt:lpstr>Policing: The Challenge</vt:lpstr>
      <vt:lpstr>PowerPoint Presentation</vt:lpstr>
      <vt:lpstr>Legitimacy</vt:lpstr>
      <vt:lpstr>PowerPoint Presentation</vt:lpstr>
      <vt:lpstr>Justice</vt:lpstr>
      <vt:lpstr>PowerPoint Presentation</vt:lpstr>
      <vt:lpstr>Types of Justice</vt:lpstr>
      <vt:lpstr>Types of Justice</vt:lpstr>
      <vt:lpstr>PowerPoint Presentation</vt:lpstr>
      <vt:lpstr>Four Pillars of Procedural Justice</vt:lpstr>
      <vt:lpstr>Pillar I –Fairness &amp; Consistency of Rule Application</vt:lpstr>
      <vt:lpstr>Pillar II – Voice and representation in the the process</vt:lpstr>
      <vt:lpstr>Pillar III – Transparency and Openness of Process</vt:lpstr>
      <vt:lpstr>Pillar IV – Impartiality &amp; Unbiased Decision Making</vt:lpstr>
      <vt:lpstr>PowerPoint Presentation</vt:lpstr>
      <vt:lpstr>Questions and Discussion</vt:lpstr>
    </vt:vector>
  </TitlesOfParts>
  <LinksUpToDate>false</LinksUpToDate>
  <SharedDoc>false</SharedDoc>
  <HyperlinksChanged>false</HyperlinksChanged>
  <Application>Microsoft Office PowerPoint</Application>
  <AppVersion>16.0000</AppVersion>
  <PresentationFormat>On-screen Show (4:3)</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2013-07-26T01:34:34Z</dcterms:created>
  <dc:creator>lewist</dc:creator>
  <cp:lastModifiedBy>Kristopher Caldwell</cp:lastModifiedBy>
  <cp:lastPrinted>2019-02-08T13:48:19Z</cp:lastPrinted>
  <dcterms:modified xsi:type="dcterms:W3CDTF">2024-02-22T00:40:29Z</dcterms:modified>
  <cp:revision>669</cp:revision>
  <dc:title>Title of Presentation</dc:titl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_TemplateID" pid="2">
    <vt:lpwstr>TC102867569990</vt:lpwstr>
  </property>
</Properties>
</file>